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4" r:id="rId2"/>
    <p:sldId id="257" r:id="rId3"/>
    <p:sldId id="390" r:id="rId4"/>
    <p:sldId id="391" r:id="rId5"/>
    <p:sldId id="327" r:id="rId6"/>
    <p:sldId id="367" r:id="rId7"/>
    <p:sldId id="369" r:id="rId8"/>
    <p:sldId id="371" r:id="rId9"/>
    <p:sldId id="385" r:id="rId10"/>
    <p:sldId id="368" r:id="rId11"/>
    <p:sldId id="366" r:id="rId12"/>
    <p:sldId id="328" r:id="rId13"/>
    <p:sldId id="329" r:id="rId14"/>
    <p:sldId id="330" r:id="rId15"/>
    <p:sldId id="331" r:id="rId16"/>
    <p:sldId id="332" r:id="rId17"/>
    <p:sldId id="365" r:id="rId18"/>
    <p:sldId id="339" r:id="rId19"/>
    <p:sldId id="340" r:id="rId20"/>
    <p:sldId id="341" r:id="rId21"/>
    <p:sldId id="342" r:id="rId22"/>
    <p:sldId id="343" r:id="rId23"/>
    <p:sldId id="344" r:id="rId24"/>
    <p:sldId id="345" r:id="rId25"/>
    <p:sldId id="346" r:id="rId26"/>
    <p:sldId id="347" r:id="rId27"/>
    <p:sldId id="333" r:id="rId28"/>
    <p:sldId id="334" r:id="rId29"/>
    <p:sldId id="335" r:id="rId30"/>
    <p:sldId id="336" r:id="rId31"/>
    <p:sldId id="337" r:id="rId32"/>
    <p:sldId id="338" r:id="rId33"/>
    <p:sldId id="374" r:id="rId34"/>
    <p:sldId id="376" r:id="rId35"/>
    <p:sldId id="377"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79" r:id="rId51"/>
    <p:sldId id="389" r:id="rId52"/>
    <p:sldId id="380" r:id="rId53"/>
    <p:sldId id="383" r:id="rId54"/>
    <p:sldId id="387" r:id="rId55"/>
    <p:sldId id="382" r:id="rId56"/>
    <p:sldId id="323" r:id="rId5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F5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1.wmf"/><Relationship Id="rId4"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7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5" Type="http://schemas.openxmlformats.org/officeDocument/2006/relationships/image" Target="../media/image91.wmf"/><Relationship Id="rId4" Type="http://schemas.openxmlformats.org/officeDocument/2006/relationships/image" Target="../media/image9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4" Type="http://schemas.openxmlformats.org/officeDocument/2006/relationships/image" Target="../media/image10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4" Type="http://schemas.openxmlformats.org/officeDocument/2006/relationships/image" Target="../media/image10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FBF9D9D-2F97-49F5-84F3-3C40A1D31E4F}" type="datetimeFigureOut">
              <a:rPr lang="ru-RU"/>
              <a:pPr>
                <a:defRPr/>
              </a:pPr>
              <a:t>14.04.2025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61C748B-C6A5-42BC-9CA8-ED4C66F98CF5}"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88DEF1E-823F-40CB-8218-BF9A90548F7D}" type="datetimeFigureOut">
              <a:rPr lang="ru-RU"/>
              <a:pPr>
                <a:defRPr/>
              </a:pPr>
              <a:t>14.04.2025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9CE5832-696B-42EF-89B2-0DD656FB9CB9}"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42D331D-C885-4AEF-BEE4-6A262EE2AB1B}" type="datetimeFigureOut">
              <a:rPr lang="ru-RU"/>
              <a:pPr>
                <a:defRPr/>
              </a:pPr>
              <a:t>14.04.2025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093AAE6-5EBB-4316-A6A6-AFC57131A0B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1C9E1A7-DC16-4D15-A0A8-265A2825D094}" type="datetimeFigureOut">
              <a:rPr lang="ru-RU"/>
              <a:pPr>
                <a:defRPr/>
              </a:pPr>
              <a:t>14.04.2025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1DC3A7F-347C-47F9-9BA5-4C24F1136E8A}"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F77B562-E09B-45D5-8063-77365298FC44}" type="datetimeFigureOut">
              <a:rPr lang="ru-RU"/>
              <a:pPr>
                <a:defRPr/>
              </a:pPr>
              <a:t>14.04.2025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88744F2-8B09-4630-9815-C5DACBB457F3}"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9F1656C-2640-4A15-8941-2FCD1DFDC05E}" type="datetimeFigureOut">
              <a:rPr lang="ru-RU"/>
              <a:pPr>
                <a:defRPr/>
              </a:pPr>
              <a:t>14.04.2025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3A571FE0-F7D8-4EF6-A75E-46A6EAAA6CAC}"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93C26B3-390C-46F0-BB49-5392D60031BC}" type="datetimeFigureOut">
              <a:rPr lang="ru-RU"/>
              <a:pPr>
                <a:defRPr/>
              </a:pPr>
              <a:t>14.04.2025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77E3A28B-1C26-4FB3-863B-2D6A42424446}"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08E27A7-CB3F-4831-A82A-1605218C8416}" type="datetimeFigureOut">
              <a:rPr lang="ru-RU"/>
              <a:pPr>
                <a:defRPr/>
              </a:pPr>
              <a:t>14.04.2025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88578F3A-CFA6-40E6-B134-A85FA5590EF7}"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98BBD46-2C48-4B62-903F-FBC628D33A4C}" type="datetimeFigureOut">
              <a:rPr lang="ru-RU"/>
              <a:pPr>
                <a:defRPr/>
              </a:pPr>
              <a:t>14.04.2025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6CCA1A1D-3099-4637-B691-D60AFFBF1E17}"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9ED1ED3-4782-4EFC-8041-C7A216206AED}" type="datetimeFigureOut">
              <a:rPr lang="ru-RU"/>
              <a:pPr>
                <a:defRPr/>
              </a:pPr>
              <a:t>14.04.2025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D457C714-0729-4FD4-A8DC-BF40A7A861B0}"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62C4F38-A5A7-41F5-9302-52F97314E9D8}" type="datetimeFigureOut">
              <a:rPr lang="ru-RU"/>
              <a:pPr>
                <a:defRPr/>
              </a:pPr>
              <a:t>14.04.2025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D265127-1B3A-4402-9379-91FCD9AB4AE2}"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A6E6A4E-28B3-42CB-9C10-596B30E37AA8}" type="datetimeFigureOut">
              <a:rPr lang="ru-RU"/>
              <a:pPr>
                <a:defRPr/>
              </a:pPr>
              <a:t>14.04.2025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28AD33B-2D82-44AF-8B89-FD53DED8A73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8.png"/><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 Id="rId9"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5.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18.bin"/><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4.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9.wmf"/><Relationship Id="rId5" Type="http://schemas.openxmlformats.org/officeDocument/2006/relationships/oleObject" Target="../embeddings/oleObject26.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30.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8.wmf"/><Relationship Id="rId5" Type="http://schemas.openxmlformats.org/officeDocument/2006/relationships/oleObject" Target="../embeddings/oleObject34.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3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54.png"/><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8.bin"/><Relationship Id="rId5" Type="http://schemas.openxmlformats.org/officeDocument/2006/relationships/image" Target="../media/image51.wmf"/><Relationship Id="rId10" Type="http://schemas.openxmlformats.org/officeDocument/2006/relationships/image" Target="../media/image53.wmf"/><Relationship Id="rId4" Type="http://schemas.openxmlformats.org/officeDocument/2006/relationships/oleObject" Target="../embeddings/oleObject37.bin"/><Relationship Id="rId9" Type="http://schemas.openxmlformats.org/officeDocument/2006/relationships/oleObject" Target="../embeddings/oleObject40.bin"/></Relationships>
</file>

<file path=ppt/slides/_rels/slide24.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5.wmf"/><Relationship Id="rId5" Type="http://schemas.openxmlformats.org/officeDocument/2006/relationships/oleObject" Target="../embeddings/oleObject42.bin"/><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oleObject" Target="../embeddings/oleObject4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59.wmf"/><Relationship Id="rId5" Type="http://schemas.openxmlformats.org/officeDocument/2006/relationships/oleObject" Target="../embeddings/oleObject46.bin"/><Relationship Id="rId4" Type="http://schemas.openxmlformats.org/officeDocument/2006/relationships/image" Target="../media/image58.wmf"/></Relationships>
</file>

<file path=ppt/slides/_rels/slide28.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62.wmf"/><Relationship Id="rId5" Type="http://schemas.openxmlformats.org/officeDocument/2006/relationships/oleObject" Target="../embeddings/oleObject49.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51.bin"/></Relationships>
</file>

<file path=ppt/slides/_rels/slide29.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69.wmf"/><Relationship Id="rId2" Type="http://schemas.openxmlformats.org/officeDocument/2006/relationships/slideLayout" Target="../slideLayouts/slideLayout7.xml"/><Relationship Id="rId16" Type="http://schemas.openxmlformats.org/officeDocument/2006/relationships/image" Target="../media/image71.wmf"/><Relationship Id="rId1" Type="http://schemas.openxmlformats.org/officeDocument/2006/relationships/vmlDrawing" Target="../drawings/vmlDrawing16.vml"/><Relationship Id="rId6" Type="http://schemas.openxmlformats.org/officeDocument/2006/relationships/image" Target="../media/image66.wmf"/><Relationship Id="rId11" Type="http://schemas.openxmlformats.org/officeDocument/2006/relationships/oleObject" Target="../embeddings/oleObject56.bin"/><Relationship Id="rId5" Type="http://schemas.openxmlformats.org/officeDocument/2006/relationships/oleObject" Target="../embeddings/oleObject53.bin"/><Relationship Id="rId15" Type="http://schemas.openxmlformats.org/officeDocument/2006/relationships/oleObject" Target="../embeddings/oleObject58.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55.bin"/><Relationship Id="rId14" Type="http://schemas.openxmlformats.org/officeDocument/2006/relationships/image" Target="../media/image70.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64.bin"/><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73.w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62.bin"/><Relationship Id="rId14" Type="http://schemas.openxmlformats.org/officeDocument/2006/relationships/image" Target="../media/image70.wmf"/></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7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66.bin"/><Relationship Id="rId5" Type="http://schemas.openxmlformats.org/officeDocument/2006/relationships/image" Target="../media/image76.wmf"/><Relationship Id="rId4" Type="http://schemas.openxmlformats.org/officeDocument/2006/relationships/oleObject" Target="../embeddings/oleObject65.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79.wmf"/><Relationship Id="rId5" Type="http://schemas.openxmlformats.org/officeDocument/2006/relationships/oleObject" Target="../embeddings/oleObject68.bin"/><Relationship Id="rId4" Type="http://schemas.openxmlformats.org/officeDocument/2006/relationships/image" Target="../media/image45.wmf"/></Relationships>
</file>

<file path=ppt/slides/_rels/slide3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83.wmf"/></Relationships>
</file>

<file path=ppt/slides/_rels/slide39.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85.wmf"/><Relationship Id="rId5" Type="http://schemas.openxmlformats.org/officeDocument/2006/relationships/oleObject" Target="../embeddings/oleObject71.bin"/><Relationship Id="rId4" Type="http://schemas.openxmlformats.org/officeDocument/2006/relationships/image" Target="../media/image84.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91.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88.wmf"/><Relationship Id="rId11" Type="http://schemas.openxmlformats.org/officeDocument/2006/relationships/oleObject" Target="../embeddings/oleObject77.bin"/><Relationship Id="rId5" Type="http://schemas.openxmlformats.org/officeDocument/2006/relationships/oleObject" Target="../embeddings/oleObject74.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76.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95.png"/><Relationship Id="rId7" Type="http://schemas.openxmlformats.org/officeDocument/2006/relationships/image" Target="../media/image93.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79.bin"/><Relationship Id="rId5" Type="http://schemas.openxmlformats.org/officeDocument/2006/relationships/image" Target="../media/image92.wmf"/><Relationship Id="rId4" Type="http://schemas.openxmlformats.org/officeDocument/2006/relationships/oleObject" Target="../embeddings/oleObject78.bin"/><Relationship Id="rId9" Type="http://schemas.openxmlformats.org/officeDocument/2006/relationships/image" Target="../media/image94.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97.wmf"/><Relationship Id="rId5" Type="http://schemas.openxmlformats.org/officeDocument/2006/relationships/oleObject" Target="../embeddings/oleObject82.bin"/><Relationship Id="rId4" Type="http://schemas.openxmlformats.org/officeDocument/2006/relationships/image" Target="../media/image96.wmf"/></Relationships>
</file>

<file path=ppt/slides/_rels/slide44.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99.wmf"/><Relationship Id="rId5" Type="http://schemas.openxmlformats.org/officeDocument/2006/relationships/oleObject" Target="../embeddings/oleObject84.bin"/><Relationship Id="rId10" Type="http://schemas.openxmlformats.org/officeDocument/2006/relationships/image" Target="../media/image101.wmf"/><Relationship Id="rId4" Type="http://schemas.openxmlformats.org/officeDocument/2006/relationships/image" Target="../media/image98.wmf"/><Relationship Id="rId9" Type="http://schemas.openxmlformats.org/officeDocument/2006/relationships/oleObject" Target="../embeddings/oleObject86.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03.wmf"/><Relationship Id="rId5" Type="http://schemas.openxmlformats.org/officeDocument/2006/relationships/oleObject" Target="../embeddings/oleObject88.bin"/><Relationship Id="rId4" Type="http://schemas.openxmlformats.org/officeDocument/2006/relationships/image" Target="../media/image102.wmf"/></Relationships>
</file>

<file path=ppt/slides/_rels/slide4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06.wmf"/><Relationship Id="rId5" Type="http://schemas.openxmlformats.org/officeDocument/2006/relationships/oleObject" Target="../embeddings/oleObject90.bin"/><Relationship Id="rId10" Type="http://schemas.openxmlformats.org/officeDocument/2006/relationships/image" Target="../media/image108.wmf"/><Relationship Id="rId4" Type="http://schemas.openxmlformats.org/officeDocument/2006/relationships/image" Target="../media/image105.wmf"/><Relationship Id="rId9" Type="http://schemas.openxmlformats.org/officeDocument/2006/relationships/oleObject" Target="../embeddings/oleObject92.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ru.wikipedia.org/wiki/%D0%A2%D0%B5%D0%BC%D0%BF%D0%B5%D1%80%D0%B0%D1%82%D1%83%D1%80%D0%B0" TargetMode="External"/><Relationship Id="rId2" Type="http://schemas.openxmlformats.org/officeDocument/2006/relationships/hyperlink" Target="https://ru.wikipedia.org/wiki/%D0%A2%D0%B5%D1%80%D0%BC%D0%BE%D0%B4%D0%B8%D0%BD%D0%B0%D0%BC%D0%B8%D1%87%D0%B5%D1%81%D0%BA%D0%B0%D1%8F_%D1%8D%D0%BD%D1%82%D1%80%D0%BE%D0%BF%D0%B8%D1%8F" TargetMode="External"/><Relationship Id="rId1" Type="http://schemas.openxmlformats.org/officeDocument/2006/relationships/slideLayout" Target="../slideLayouts/slideLayout6.xml"/><Relationship Id="rId4" Type="http://schemas.openxmlformats.org/officeDocument/2006/relationships/hyperlink" Target="https://ru.wikipedia.org/wiki/%D0%90%D0%B1%D1%81%D0%BE%D0%BB%D1%8E%D1%82%D0%BD%D1%8B%D0%B9_%D0%BD%D1%83%D0%BB%D1%8C_%D1%82%D0%B5%D0%BC%D0%BF%D0%B5%D1%80%D0%B0%D1%82%D1%83%D1%80%D1%8B"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hyperlink" Target="https://ru.wikipedia.org/wiki/%D0%9D%D0%B5%D1%80%D0%BD%D1%81%D1%82,_%D0%92%D0%B0%D0%BB%D1%8C%D1%82%D0%B5%D1%80_%D0%93%D0%B5%D1%80%D0%BC%D0%B0%D0%BD"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hyperlink" Target="https://ru.wikipedia.org/wiki/%D0%9C%D0%B0%D0%BA%D1%81_%D0%9F%D0%BB%D0%B0%D0%BD%D0%BA"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p:txBody>
          <a:bodyPr/>
          <a:lstStyle/>
          <a:p>
            <a:r>
              <a:rPr lang="ru-RU" altLang="ru-RU" sz="2800" dirty="0" smtClean="0">
                <a:latin typeface="Times New Roman" pitchFamily="18" charset="0"/>
                <a:cs typeface="Times New Roman" pitchFamily="18" charset="0"/>
              </a:rPr>
              <a:t>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Чувашский государственный университет</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Раритетная лаборатория физики</a:t>
            </a:r>
            <a:br>
              <a:rPr lang="ru-RU" altLang="ru-RU" sz="3200" dirty="0" smtClean="0">
                <a:latin typeface="Times New Roman" pitchFamily="18" charset="0"/>
                <a:cs typeface="Times New Roman" pitchFamily="18" charset="0"/>
              </a:rPr>
            </a:br>
            <a:r>
              <a:rPr lang="en-US" altLang="ru-RU" sz="3200" dirty="0" smtClean="0">
                <a:latin typeface="Times New Roman" pitchFamily="18" charset="0"/>
                <a:cs typeface="Times New Roman" pitchFamily="18" charset="0"/>
              </a:rPr>
              <a:t>raritet.chuvsu.ru</a:t>
            </a: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Лекция </a:t>
            </a:r>
            <a:r>
              <a:rPr lang="en-US" altLang="ru-RU" sz="3200" smtClean="0">
                <a:latin typeface="Times New Roman" pitchFamily="18" charset="0"/>
                <a:cs typeface="Times New Roman" pitchFamily="18" charset="0"/>
              </a:rPr>
              <a:t>10</a:t>
            </a:r>
            <a:r>
              <a:rPr lang="ru-RU" altLang="ru-RU" sz="3200" smtClean="0">
                <a:latin typeface="Times New Roman" pitchFamily="18" charset="0"/>
                <a:cs typeface="Times New Roman" pitchFamily="18" charset="0"/>
              </a:rPr>
              <a:t> </a:t>
            </a:r>
            <a:r>
              <a:rPr lang="ru-RU" altLang="ru-RU" sz="3200" dirty="0" smtClean="0">
                <a:latin typeface="Times New Roman" pitchFamily="18" charset="0"/>
                <a:cs typeface="Times New Roman" pitchFamily="18" charset="0"/>
              </a:rPr>
              <a:t>(РЭА)</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t>
            </a:r>
            <a:r>
              <a:rPr lang="ru-RU" sz="3200" dirty="0" smtClean="0">
                <a:latin typeface="Times New Roman" pitchFamily="18" charset="0"/>
                <a:ea typeface="Calibri" pitchFamily="34" charset="0"/>
                <a:cs typeface="Times New Roman" pitchFamily="18" charset="0"/>
              </a:rPr>
              <a:t> Термодинамический метод исследования вещества</a:t>
            </a: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Лекцию подготовил</a:t>
            </a:r>
            <a:r>
              <a:rPr lang="ru-RU" altLang="ru-RU" sz="3200" dirty="0" smtClean="0">
                <a:solidFill>
                  <a:srgbClr val="7F7F7F"/>
                </a:solidFill>
                <a:latin typeface="Times New Roman" pitchFamily="18" charset="0"/>
                <a:cs typeface="Times New Roman" pitchFamily="18" charset="0"/>
              </a:rPr>
              <a:t/>
            </a:r>
            <a:br>
              <a:rPr lang="ru-RU" altLang="ru-RU" sz="3200" dirty="0" smtClean="0">
                <a:solidFill>
                  <a:srgbClr val="7F7F7F"/>
                </a:solidFill>
                <a:latin typeface="Times New Roman" pitchFamily="18" charset="0"/>
                <a:cs typeface="Times New Roman" pitchFamily="18" charset="0"/>
              </a:rPr>
            </a:br>
            <a:r>
              <a:rPr lang="ru-RU" altLang="ru-RU" sz="3200" dirty="0" smtClean="0">
                <a:solidFill>
                  <a:srgbClr val="7F7F7F"/>
                </a:solidFill>
                <a:latin typeface="Times New Roman" pitchFamily="18" charset="0"/>
                <a:cs typeface="Times New Roman" pitchFamily="18" charset="0"/>
              </a:rPr>
              <a:t>          	</a:t>
            </a:r>
            <a:r>
              <a:rPr lang="ru-RU" altLang="ru-RU" sz="3200" dirty="0" smtClean="0">
                <a:latin typeface="Times New Roman" pitchFamily="18" charset="0"/>
                <a:cs typeface="Times New Roman" pitchFamily="18" charset="0"/>
              </a:rPr>
              <a:t>доцент кафедры общей физики</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Сорокин Геннадий Михайлович</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202</a:t>
            </a:r>
            <a:r>
              <a:rPr lang="en-US" altLang="ru-RU" sz="3200" dirty="0" smtClean="0">
                <a:latin typeface="Times New Roman" pitchFamily="18" charset="0"/>
                <a:cs typeface="Times New Roman" pitchFamily="18" charset="0"/>
              </a:rPr>
              <a:t>5</a:t>
            </a:r>
            <a:r>
              <a:rPr lang="ru-RU" altLang="ru-RU" sz="3200" dirty="0" smtClean="0">
                <a:latin typeface="Times New Roman" pitchFamily="18" charset="0"/>
                <a:cs typeface="Times New Roman" pitchFamily="18" charset="0"/>
              </a:rPr>
              <a:t> год</a:t>
            </a:r>
          </a:p>
        </p:txBody>
      </p:sp>
      <p:sp>
        <p:nvSpPr>
          <p:cNvPr id="2051" name="Прямоугольник 2"/>
          <p:cNvSpPr>
            <a:spLocks noChangeArrowheads="1"/>
          </p:cNvSpPr>
          <p:nvPr/>
        </p:nvSpPr>
        <p:spPr bwMode="auto">
          <a:xfrm>
            <a:off x="755650" y="1484313"/>
            <a:ext cx="7704138" cy="584200"/>
          </a:xfrm>
          <a:prstGeom prst="rect">
            <a:avLst/>
          </a:prstGeom>
          <a:noFill/>
          <a:ln w="9525">
            <a:noFill/>
            <a:miter lim="800000"/>
            <a:headEnd/>
            <a:tailEnd/>
          </a:ln>
        </p:spPr>
        <p:txBody>
          <a:bodyPr>
            <a:spAutoFit/>
          </a:bodyPr>
          <a:lstStyle/>
          <a:p>
            <a:pPr eaLnBrk="1" hangingPunct="1"/>
            <a:r>
              <a:rPr lang="ru-RU" altLang="ru-RU" sz="3200">
                <a:solidFill>
                  <a:srgbClr val="002060"/>
                </a:solidFill>
                <a:latin typeface="Times New Roman" pitchFamily="18" charset="0"/>
                <a:cs typeface="Times New Roman" pitchFamily="18" charset="0"/>
              </a:rPr>
              <a:t>	</a:t>
            </a:r>
            <a:endParaRPr lang="ru-RU" altLang="ru-RU" sz="3200">
              <a:latin typeface="Calibri" pitchFamily="34" charset="0"/>
            </a:endParaRPr>
          </a:p>
        </p:txBody>
      </p:sp>
      <p:pic>
        <p:nvPicPr>
          <p:cNvPr id="4" name="Google Shape;86;p13" descr="C:\Users\Admin\Downloads\20220312_114641.jpg"/>
          <p:cNvPicPr preferRelativeResize="0"/>
          <p:nvPr/>
        </p:nvPicPr>
        <p:blipFill rotWithShape="1">
          <a:blip r:embed="rId2" cstate="print">
            <a:alphaModFix/>
          </a:blip>
          <a:srcRect/>
          <a:stretch/>
        </p:blipFill>
        <p:spPr>
          <a:xfrm>
            <a:off x="6588224" y="1124744"/>
            <a:ext cx="1650670" cy="134191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r>
              <a:rPr lang="ru-RU" sz="2800" smtClean="0">
                <a:latin typeface="Times New Roman" pitchFamily="18" charset="0"/>
                <a:ea typeface="Times New Roman" pitchFamily="18" charset="0"/>
                <a:cs typeface="Arial" charset="0"/>
              </a:rPr>
              <a:t/>
            </a:r>
            <a:br>
              <a:rPr lang="ru-RU" sz="2800" smtClean="0">
                <a:latin typeface="Times New Roman" pitchFamily="18" charset="0"/>
                <a:ea typeface="Times New Roman" pitchFamily="18" charset="0"/>
                <a:cs typeface="Arial" charset="0"/>
              </a:rPr>
            </a:br>
            <a:r>
              <a:rPr lang="ru-RU" sz="2800" smtClean="0">
                <a:latin typeface="Times New Roman" pitchFamily="18" charset="0"/>
                <a:ea typeface="Times New Roman" pitchFamily="18" charset="0"/>
                <a:cs typeface="Arial" charset="0"/>
              </a:rPr>
              <a:t/>
            </a:r>
            <a:br>
              <a:rPr lang="ru-RU" sz="2800" smtClean="0">
                <a:latin typeface="Times New Roman" pitchFamily="18" charset="0"/>
                <a:ea typeface="Times New Roman" pitchFamily="18" charset="0"/>
                <a:cs typeface="Arial" charset="0"/>
              </a:rPr>
            </a:br>
            <a:r>
              <a:rPr lang="ru-RU" sz="2800" smtClean="0">
                <a:latin typeface="Times New Roman" pitchFamily="18" charset="0"/>
                <a:ea typeface="Times New Roman" pitchFamily="18" charset="0"/>
                <a:cs typeface="Arial" charset="0"/>
              </a:rPr>
              <a:t/>
            </a:r>
            <a:br>
              <a:rPr lang="ru-RU" sz="2800" smtClean="0">
                <a:latin typeface="Times New Roman" pitchFamily="18" charset="0"/>
                <a:ea typeface="Times New Roman" pitchFamily="18" charset="0"/>
                <a:cs typeface="Arial" charset="0"/>
              </a:rPr>
            </a:br>
            <a:r>
              <a:rPr lang="ru-RU" sz="2800" smtClean="0">
                <a:latin typeface="Times New Roman" pitchFamily="18" charset="0"/>
                <a:ea typeface="Times New Roman" pitchFamily="18" charset="0"/>
                <a:cs typeface="Arial" charset="0"/>
              </a:rPr>
              <a:t/>
            </a:r>
            <a:br>
              <a:rPr lang="ru-RU" sz="2800" smtClean="0">
                <a:latin typeface="Times New Roman" pitchFamily="18" charset="0"/>
                <a:ea typeface="Times New Roman" pitchFamily="18" charset="0"/>
                <a:cs typeface="Arial" charset="0"/>
              </a:rPr>
            </a:br>
            <a:r>
              <a:rPr lang="ru-RU" sz="2800" smtClean="0">
                <a:latin typeface="Times New Roman" pitchFamily="18" charset="0"/>
                <a:ea typeface="Times New Roman" pitchFamily="18" charset="0"/>
                <a:cs typeface="Arial" charset="0"/>
              </a:rPr>
              <a:t/>
            </a:r>
            <a:br>
              <a:rPr lang="ru-RU" sz="2800" smtClean="0">
                <a:latin typeface="Times New Roman" pitchFamily="18" charset="0"/>
                <a:ea typeface="Times New Roman" pitchFamily="18" charset="0"/>
                <a:cs typeface="Arial" charset="0"/>
              </a:rPr>
            </a:br>
            <a:r>
              <a:rPr lang="ru-RU" sz="2800" smtClean="0">
                <a:solidFill>
                  <a:srgbClr val="FF0000"/>
                </a:solidFill>
                <a:latin typeface="Times New Roman" pitchFamily="18" charset="0"/>
                <a:ea typeface="Times New Roman" pitchFamily="18" charset="0"/>
                <a:cs typeface="Arial" charset="0"/>
              </a:rPr>
              <a:t>1-е начало термодинамики</a:t>
            </a:r>
            <a:r>
              <a:rPr lang="ru-RU" sz="2800" smtClean="0">
                <a:latin typeface="Times New Roman" pitchFamily="18" charset="0"/>
                <a:ea typeface="Times New Roman" pitchFamily="18" charset="0"/>
                <a:cs typeface="Arial" charset="0"/>
              </a:rPr>
              <a:t/>
            </a:r>
            <a:br>
              <a:rPr lang="ru-RU" sz="2800" smtClean="0">
                <a:latin typeface="Times New Roman" pitchFamily="18" charset="0"/>
                <a:ea typeface="Times New Roman" pitchFamily="18" charset="0"/>
                <a:cs typeface="Arial" charset="0"/>
              </a:rPr>
            </a:br>
            <a:r>
              <a:rPr lang="ru-RU" sz="2800" smtClean="0">
                <a:latin typeface="Times New Roman" pitchFamily="18" charset="0"/>
                <a:ea typeface="Times New Roman" pitchFamily="18" charset="0"/>
                <a:cs typeface="Arial" charset="0"/>
              </a:rPr>
              <a:t/>
            </a:r>
            <a:br>
              <a:rPr lang="ru-RU" sz="2800" smtClean="0">
                <a:latin typeface="Times New Roman" pitchFamily="18" charset="0"/>
                <a:ea typeface="Times New Roman" pitchFamily="18" charset="0"/>
                <a:cs typeface="Arial" charset="0"/>
              </a:rPr>
            </a:br>
            <a:r>
              <a:rPr lang="ru-RU" sz="2800" smtClean="0">
                <a:latin typeface="Times New Roman" pitchFamily="18" charset="0"/>
                <a:ea typeface="Times New Roman" pitchFamily="18" charset="0"/>
                <a:cs typeface="Arial" charset="0"/>
              </a:rPr>
              <a:t>Допустим, что некоторая система (например, идеальный газ, заключенный в цилиндр под поршнем), обладая внутренней энергией      , получила некоторое количество теплоты </a:t>
            </a:r>
            <a:r>
              <a:rPr lang="en-US" sz="2800" i="1" smtClean="0">
                <a:latin typeface="Times New Roman" pitchFamily="18" charset="0"/>
                <a:ea typeface="Times New Roman" pitchFamily="18" charset="0"/>
                <a:cs typeface="Arial" charset="0"/>
              </a:rPr>
              <a:t>Q</a:t>
            </a:r>
            <a:endParaRPr lang="ru-RU" sz="2800" smtClean="0">
              <a:ea typeface="Times New Roman" pitchFamily="18" charset="0"/>
              <a:cs typeface="Arial" charset="0"/>
            </a:endParaRPr>
          </a:p>
        </p:txBody>
      </p:sp>
      <p:graphicFrame>
        <p:nvGraphicFramePr>
          <p:cNvPr id="5" name="Object 2"/>
          <p:cNvGraphicFramePr>
            <a:graphicFrameLocks noChangeAspect="1"/>
          </p:cNvGraphicFramePr>
          <p:nvPr/>
        </p:nvGraphicFramePr>
        <p:xfrm>
          <a:off x="7451725" y="2349500"/>
          <a:ext cx="381000" cy="428625"/>
        </p:xfrm>
        <a:graphic>
          <a:graphicData uri="http://schemas.openxmlformats.org/presentationml/2006/ole">
            <mc:AlternateContent xmlns:mc="http://schemas.openxmlformats.org/markup-compatibility/2006">
              <mc:Choice xmlns:v="urn:schemas-microsoft-com:vml" Requires="v">
                <p:oleObj spid="_x0000_s9232" name="Equation" r:id="rId3" imgW="380835" imgH="431613" progId="">
                  <p:embed/>
                </p:oleObj>
              </mc:Choice>
              <mc:Fallback>
                <p:oleObj name="Equation" r:id="rId3" imgW="380835" imgH="431613"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2349500"/>
                        <a:ext cx="3810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r>
              <a:rPr lang="ru-RU" sz="2400" smtClean="0">
                <a:solidFill>
                  <a:srgbClr val="000000"/>
                </a:solidFill>
                <a:latin typeface="Times New Roman" pitchFamily="18" charset="0"/>
                <a:ea typeface="Times New Roman" pitchFamily="18" charset="0"/>
                <a:cs typeface="Arial" charset="0"/>
              </a:rPr>
              <a:t>и, совершив  работу над внешними телами  (поршнем цилиндра), перешла в новое состояние с внутренней энергией       </a:t>
            </a:r>
            <a:r>
              <a:rPr lang="ru-RU" smtClean="0">
                <a:solidFill>
                  <a:srgbClr val="000000"/>
                </a:solidFill>
                <a:latin typeface="Times New Roman" pitchFamily="18" charset="0"/>
                <a:ea typeface="Times New Roman" pitchFamily="18" charset="0"/>
                <a:cs typeface="Arial" charset="0"/>
              </a:rPr>
              <a:t> </a:t>
            </a:r>
            <a:endParaRPr lang="ru-RU" smtClean="0">
              <a:solidFill>
                <a:srgbClr val="000000"/>
              </a:solidFill>
              <a:ea typeface="Times New Roman" pitchFamily="18" charset="0"/>
              <a:cs typeface="Arial" charset="0"/>
            </a:endParaRPr>
          </a:p>
        </p:txBody>
      </p:sp>
      <p:pic>
        <p:nvPicPr>
          <p:cNvPr id="10243" name="Picture 2" descr="F:\! Февр -июнь 22 г УЧЕБА\РЭА\Лекции\! Лекции Физ ч 1 Вторн с 18 10 час\9 Лек 5 апр 22 г Терм мет иссл вещ\Рис термодин\Первое нач термодин.jpg"/>
          <p:cNvPicPr>
            <a:picLocks noChangeAspect="1" noChangeArrowheads="1"/>
          </p:cNvPicPr>
          <p:nvPr/>
        </p:nvPicPr>
        <p:blipFill>
          <a:blip r:embed="rId3" cstate="print"/>
          <a:srcRect/>
          <a:stretch>
            <a:fillRect/>
          </a:stretch>
        </p:blipFill>
        <p:spPr bwMode="auto">
          <a:xfrm>
            <a:off x="684213" y="1773238"/>
            <a:ext cx="6927850" cy="4306887"/>
          </a:xfrm>
          <a:prstGeom prst="rect">
            <a:avLst/>
          </a:prstGeom>
          <a:noFill/>
          <a:ln w="9525">
            <a:noFill/>
            <a:miter lim="800000"/>
            <a:headEnd/>
            <a:tailEnd/>
          </a:ln>
        </p:spPr>
      </p:pic>
      <p:graphicFrame>
        <p:nvGraphicFramePr>
          <p:cNvPr id="5" name="Object 2"/>
          <p:cNvGraphicFramePr>
            <a:graphicFrameLocks noChangeAspect="1"/>
          </p:cNvGraphicFramePr>
          <p:nvPr/>
        </p:nvGraphicFramePr>
        <p:xfrm>
          <a:off x="5219700" y="1125538"/>
          <a:ext cx="419100" cy="428625"/>
        </p:xfrm>
        <a:graphic>
          <a:graphicData uri="http://schemas.openxmlformats.org/presentationml/2006/ole">
            <mc:AlternateContent xmlns:mc="http://schemas.openxmlformats.org/markup-compatibility/2006">
              <mc:Choice xmlns:v="urn:schemas-microsoft-com:vml" Requires="v">
                <p:oleObj spid="_x0000_s10257" name="Equation" r:id="rId4" imgW="418918" imgH="431613" progId="">
                  <p:embed/>
                </p:oleObj>
              </mc:Choice>
              <mc:Fallback>
                <p:oleObj name="Equation" r:id="rId4" imgW="418918" imgH="431613"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1125538"/>
                        <a:ext cx="4191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3635375" y="5734050"/>
            <a:ext cx="2305050" cy="5746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ru-RU"/>
          </a:p>
        </p:txBody>
      </p:sp>
      <p:pic>
        <p:nvPicPr>
          <p:cNvPr id="6" name="Рисунок 5"/>
          <p:cNvPicPr>
            <a:picLocks noChangeAspect="1" noChangeArrowheads="1"/>
          </p:cNvPicPr>
          <p:nvPr/>
        </p:nvPicPr>
        <p:blipFill>
          <a:blip r:embed="rId3" cstate="print"/>
          <a:srcRect/>
          <a:stretch>
            <a:fillRect/>
          </a:stretch>
        </p:blipFill>
        <p:spPr bwMode="auto">
          <a:xfrm>
            <a:off x="684213" y="1484313"/>
            <a:ext cx="4032250" cy="2232025"/>
          </a:xfrm>
          <a:prstGeom prst="rect">
            <a:avLst/>
          </a:prstGeom>
          <a:noFill/>
          <a:ln w="9525">
            <a:noFill/>
            <a:miter lim="800000"/>
            <a:headEnd/>
            <a:tailEnd/>
          </a:ln>
        </p:spPr>
      </p:pic>
      <p:graphicFrame>
        <p:nvGraphicFramePr>
          <p:cNvPr id="8" name="Object 3"/>
          <p:cNvGraphicFramePr>
            <a:graphicFrameLocks noChangeAspect="1"/>
          </p:cNvGraphicFramePr>
          <p:nvPr/>
        </p:nvGraphicFramePr>
        <p:xfrm>
          <a:off x="7797800" y="2708275"/>
          <a:ext cx="590550" cy="314325"/>
        </p:xfrm>
        <a:graphic>
          <a:graphicData uri="http://schemas.openxmlformats.org/presentationml/2006/ole">
            <mc:AlternateContent xmlns:mc="http://schemas.openxmlformats.org/markup-compatibility/2006">
              <mc:Choice xmlns:v="urn:schemas-microsoft-com:vml" Requires="v">
                <p:oleObj spid="_x0000_s11310" name="Equation" r:id="rId4" imgW="583693" imgH="317225" progId="">
                  <p:embed/>
                </p:oleObj>
              </mc:Choice>
              <mc:Fallback>
                <p:oleObj name="Equation" r:id="rId4" imgW="583693" imgH="317225"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7800" y="2708275"/>
                        <a:ext cx="5905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Прямоугольник 8"/>
          <p:cNvSpPr>
            <a:spLocks noChangeArrowheads="1"/>
          </p:cNvSpPr>
          <p:nvPr/>
        </p:nvSpPr>
        <p:spPr bwMode="auto">
          <a:xfrm>
            <a:off x="5076825" y="1628775"/>
            <a:ext cx="3743325" cy="2570163"/>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Опыт показывает, что изменение внутренней энергии системы      равно разности между количеством теплоты</a:t>
            </a:r>
          </a:p>
        </p:txBody>
      </p:sp>
      <p:sp>
        <p:nvSpPr>
          <p:cNvPr id="11" name="Прямоугольник 10"/>
          <p:cNvSpPr>
            <a:spLocks noChangeArrowheads="1"/>
          </p:cNvSpPr>
          <p:nvPr/>
        </p:nvSpPr>
        <p:spPr bwMode="auto">
          <a:xfrm>
            <a:off x="755650" y="4076700"/>
            <a:ext cx="8064500" cy="1084263"/>
          </a:xfrm>
          <a:prstGeom prst="rect">
            <a:avLst/>
          </a:prstGeom>
          <a:noFill/>
          <a:ln w="9525">
            <a:noFill/>
            <a:miter lim="800000"/>
            <a:headEnd/>
            <a:tailEnd/>
          </a:ln>
        </p:spPr>
        <p:txBody>
          <a:bodyPr>
            <a:spAutoFit/>
          </a:bodyPr>
          <a:lstStyle/>
          <a:p>
            <a:pPr eaLnBrk="1" hangingPunct="1">
              <a:lnSpc>
                <a:spcPct val="115000"/>
              </a:lnSpc>
              <a:spcAft>
                <a:spcPts val="1000"/>
              </a:spcAft>
            </a:pPr>
            <a:r>
              <a:rPr lang="en-US" sz="2800" i="1">
                <a:solidFill>
                  <a:srgbClr val="000000"/>
                </a:solidFill>
                <a:latin typeface="Times New Roman" pitchFamily="18" charset="0"/>
                <a:ea typeface="Times New Roman" pitchFamily="18" charset="0"/>
                <a:cs typeface="Arial" charset="0"/>
              </a:rPr>
              <a:t>Q</a:t>
            </a:r>
            <a:r>
              <a:rPr lang="ru-RU" sz="2800">
                <a:solidFill>
                  <a:srgbClr val="000000"/>
                </a:solidFill>
                <a:latin typeface="Times New Roman" pitchFamily="18" charset="0"/>
                <a:ea typeface="Times New Roman" pitchFamily="18" charset="0"/>
                <a:cs typeface="Arial" charset="0"/>
              </a:rPr>
              <a:t>, переданной системе, и работой </a:t>
            </a:r>
            <a:r>
              <a:rPr lang="ru-RU" sz="2800" i="1">
                <a:solidFill>
                  <a:srgbClr val="000000"/>
                </a:solidFill>
                <a:latin typeface="Times New Roman" pitchFamily="18" charset="0"/>
                <a:ea typeface="Times New Roman" pitchFamily="18" charset="0"/>
                <a:cs typeface="Arial" charset="0"/>
              </a:rPr>
              <a:t>А</a:t>
            </a:r>
            <a:r>
              <a:rPr lang="ru-RU" sz="2800">
                <a:solidFill>
                  <a:srgbClr val="000000"/>
                </a:solidFill>
                <a:latin typeface="Times New Roman" pitchFamily="18" charset="0"/>
                <a:ea typeface="Times New Roman" pitchFamily="18" charset="0"/>
                <a:cs typeface="Arial" charset="0"/>
              </a:rPr>
              <a:t>, совершенной системой  над внешними телами.</a:t>
            </a:r>
          </a:p>
        </p:txBody>
      </p:sp>
      <p:graphicFrame>
        <p:nvGraphicFramePr>
          <p:cNvPr id="13" name="Object 4"/>
          <p:cNvGraphicFramePr>
            <a:graphicFrameLocks noChangeAspect="1"/>
          </p:cNvGraphicFramePr>
          <p:nvPr/>
        </p:nvGraphicFramePr>
        <p:xfrm>
          <a:off x="3806825" y="5181600"/>
          <a:ext cx="1962150" cy="381000"/>
        </p:xfrm>
        <a:graphic>
          <a:graphicData uri="http://schemas.openxmlformats.org/presentationml/2006/ole">
            <mc:AlternateContent xmlns:mc="http://schemas.openxmlformats.org/markup-compatibility/2006">
              <mc:Choice xmlns:v="urn:schemas-microsoft-com:vml" Requires="v">
                <p:oleObj spid="_x0000_s11311" name="Equation" r:id="rId6" imgW="1968500" imgH="381000" progId="">
                  <p:embed/>
                </p:oleObj>
              </mc:Choice>
              <mc:Fallback>
                <p:oleObj name="Equation" r:id="rId6" imgW="1968500" imgH="381000"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6825" y="5181600"/>
                        <a:ext cx="19621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Прямоугольник 13"/>
          <p:cNvSpPr>
            <a:spLocks noChangeArrowheads="1"/>
          </p:cNvSpPr>
          <p:nvPr/>
        </p:nvSpPr>
        <p:spPr bwMode="auto">
          <a:xfrm>
            <a:off x="2484438" y="5786438"/>
            <a:ext cx="838200" cy="522287"/>
          </a:xfrm>
          <a:prstGeom prst="rect">
            <a:avLst/>
          </a:prstGeom>
          <a:noFill/>
          <a:ln w="9525">
            <a:noFill/>
            <a:miter lim="800000"/>
            <a:headEnd/>
            <a:tailEnd/>
          </a:ln>
        </p:spPr>
        <p:txBody>
          <a:bodyPr wrap="none">
            <a:spAutoFit/>
          </a:bodyPr>
          <a:lstStyle/>
          <a:p>
            <a:pPr eaLnBrk="1" hangingPunct="1"/>
            <a:r>
              <a:rPr lang="ru-RU" sz="2800">
                <a:latin typeface="Times New Roman" pitchFamily="18" charset="0"/>
                <a:ea typeface="Times New Roman" pitchFamily="18" charset="0"/>
                <a:cs typeface="Arial" charset="0"/>
              </a:rPr>
              <a:t>или </a:t>
            </a:r>
            <a:endParaRPr lang="ru-RU">
              <a:latin typeface="Calibri" pitchFamily="34" charset="0"/>
              <a:ea typeface="Times New Roman" pitchFamily="18" charset="0"/>
              <a:cs typeface="Arial" charset="0"/>
            </a:endParaRPr>
          </a:p>
        </p:txBody>
      </p:sp>
      <p:graphicFrame>
        <p:nvGraphicFramePr>
          <p:cNvPr id="16" name="Object 5"/>
          <p:cNvGraphicFramePr>
            <a:graphicFrameLocks noChangeAspect="1"/>
          </p:cNvGraphicFramePr>
          <p:nvPr/>
        </p:nvGraphicFramePr>
        <p:xfrm>
          <a:off x="3806825" y="5861050"/>
          <a:ext cx="1962150" cy="381000"/>
        </p:xfrm>
        <a:graphic>
          <a:graphicData uri="http://schemas.openxmlformats.org/presentationml/2006/ole">
            <mc:AlternateContent xmlns:mc="http://schemas.openxmlformats.org/markup-compatibility/2006">
              <mc:Choice xmlns:v="urn:schemas-microsoft-com:vml" Requires="v">
                <p:oleObj spid="_x0000_s11312" name="Equation" r:id="rId8" imgW="1968500" imgH="381000" progId="">
                  <p:embed/>
                </p:oleObj>
              </mc:Choice>
              <mc:Fallback>
                <p:oleObj name="Equation" r:id="rId8" imgW="1968500" imgH="381000" progId="">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6825" y="5861050"/>
                        <a:ext cx="19621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650" y="234950"/>
            <a:ext cx="8208963" cy="2698750"/>
          </a:xfrm>
          <a:prstGeom prst="rect">
            <a:avLst/>
          </a:prstGeom>
        </p:spPr>
        <p:txBody>
          <a:bodyPr>
            <a:spAutoFit/>
          </a:bodyPr>
          <a:lstStyle/>
          <a:p>
            <a:pPr marL="90170" eaLnBrk="1" fontAlgn="auto" hangingPunct="1">
              <a:lnSpc>
                <a:spcPct val="115000"/>
              </a:lnSpc>
              <a:spcBef>
                <a:spcPts val="0"/>
              </a:spcBef>
              <a:spcAft>
                <a:spcPts val="1000"/>
              </a:spcAft>
              <a:tabLst>
                <a:tab pos="1973580" algn="l"/>
              </a:tabLst>
              <a:defRPr/>
            </a:pPr>
            <a:r>
              <a:rPr lang="ru-RU" sz="2800" b="1" i="1" dirty="0">
                <a:solidFill>
                  <a:srgbClr val="0070C0"/>
                </a:solidFill>
                <a:latin typeface="Times New Roman"/>
                <a:ea typeface="Times New Roman"/>
                <a:cs typeface="Arial"/>
              </a:rPr>
              <a:t>Теплота, сообщаемая системе, расходуется на изменение её внутренней энергии и на </a:t>
            </a:r>
            <a:r>
              <a:rPr lang="ru-RU" sz="2800" b="1" i="1" dirty="0" err="1">
                <a:solidFill>
                  <a:srgbClr val="0070C0"/>
                </a:solidFill>
                <a:latin typeface="Times New Roman"/>
                <a:ea typeface="Times New Roman"/>
                <a:cs typeface="Arial"/>
              </a:rPr>
              <a:t>соверше-ние</a:t>
            </a:r>
            <a:r>
              <a:rPr lang="ru-RU" sz="2800" b="1" i="1" dirty="0">
                <a:solidFill>
                  <a:srgbClr val="0070C0"/>
                </a:solidFill>
                <a:latin typeface="Times New Roman"/>
                <a:ea typeface="Times New Roman"/>
                <a:cs typeface="Arial"/>
              </a:rPr>
              <a:t> ею работы против внешних сил (тел). </a:t>
            </a:r>
            <a:endParaRPr lang="ru-RU" sz="2800" dirty="0">
              <a:latin typeface="Times New Roman"/>
              <a:ea typeface="Times New Roman"/>
              <a:cs typeface="Arial"/>
            </a:endParaRPr>
          </a:p>
          <a:p>
            <a:pPr eaLnBrk="1" fontAlgn="auto" hangingPunct="1">
              <a:lnSpc>
                <a:spcPct val="115000"/>
              </a:lnSpc>
              <a:spcBef>
                <a:spcPts val="0"/>
              </a:spcBef>
              <a:spcAft>
                <a:spcPts val="1000"/>
              </a:spcAft>
              <a:defRPr/>
            </a:pPr>
            <a:r>
              <a:rPr lang="ru-RU" sz="2800" dirty="0">
                <a:latin typeface="Times New Roman"/>
                <a:ea typeface="Times New Roman"/>
                <a:cs typeface="Arial"/>
              </a:rPr>
              <a:t>  Это утверждение выражает </a:t>
            </a:r>
            <a:r>
              <a:rPr lang="ru-RU" sz="2800" b="1" i="1" dirty="0">
                <a:solidFill>
                  <a:srgbClr val="0070C0"/>
                </a:solidFill>
                <a:latin typeface="Times New Roman"/>
                <a:ea typeface="Times New Roman"/>
                <a:cs typeface="Arial"/>
              </a:rPr>
              <a:t>первый закон (начало) термодинамики.</a:t>
            </a:r>
            <a:endParaRPr lang="ru-RU" sz="2800" dirty="0">
              <a:latin typeface="Times New Roman"/>
              <a:ea typeface="Times New Roman"/>
              <a:cs typeface="Arial"/>
            </a:endParaRPr>
          </a:p>
        </p:txBody>
      </p:sp>
      <p:sp>
        <p:nvSpPr>
          <p:cNvPr id="3" name="Прямоугольник 2"/>
          <p:cNvSpPr/>
          <p:nvPr/>
        </p:nvSpPr>
        <p:spPr>
          <a:xfrm>
            <a:off x="755650" y="3421063"/>
            <a:ext cx="8208963" cy="2697162"/>
          </a:xfrm>
          <a:prstGeom prst="rect">
            <a:avLst/>
          </a:prstGeom>
        </p:spPr>
        <p:txBody>
          <a:bodyPr>
            <a:spAutoFit/>
          </a:bodyPr>
          <a:lstStyle/>
          <a:p>
            <a:pPr eaLnBrk="1" fontAlgn="auto" hangingPunct="1">
              <a:lnSpc>
                <a:spcPct val="115000"/>
              </a:lnSpc>
              <a:spcBef>
                <a:spcPts val="0"/>
              </a:spcBef>
              <a:spcAft>
                <a:spcPts val="1000"/>
              </a:spcAft>
              <a:defRPr/>
            </a:pPr>
            <a:r>
              <a:rPr lang="ru-RU" sz="2800" dirty="0">
                <a:latin typeface="Times New Roman"/>
                <a:ea typeface="Times New Roman"/>
                <a:cs typeface="Arial"/>
              </a:rPr>
              <a:t> В этой формуле: </a:t>
            </a:r>
          </a:p>
          <a:p>
            <a:pPr marL="342900" indent="-342900" eaLnBrk="1" fontAlgn="auto" hangingPunct="1">
              <a:lnSpc>
                <a:spcPct val="115000"/>
              </a:lnSpc>
              <a:spcBef>
                <a:spcPts val="0"/>
              </a:spcBef>
              <a:spcAft>
                <a:spcPts val="0"/>
              </a:spcAft>
              <a:buFont typeface="Symbol"/>
              <a:buChar char=""/>
              <a:defRPr/>
            </a:pPr>
            <a:r>
              <a:rPr lang="ru-RU" sz="2800" dirty="0">
                <a:latin typeface="Times New Roman"/>
                <a:ea typeface="Times New Roman"/>
                <a:cs typeface="Arial"/>
              </a:rPr>
              <a:t>при расширении (увеличении объёма) работа, </a:t>
            </a:r>
            <a:r>
              <a:rPr lang="ru-RU" sz="2800" dirty="0" err="1">
                <a:solidFill>
                  <a:srgbClr val="0070C0"/>
                </a:solidFill>
                <a:latin typeface="Times New Roman"/>
                <a:ea typeface="Times New Roman"/>
                <a:cs typeface="Arial"/>
              </a:rPr>
              <a:t>со-вершаемая</a:t>
            </a:r>
            <a:r>
              <a:rPr lang="ru-RU" sz="2800" dirty="0">
                <a:solidFill>
                  <a:srgbClr val="0070C0"/>
                </a:solidFill>
                <a:latin typeface="Times New Roman"/>
                <a:ea typeface="Times New Roman"/>
                <a:cs typeface="Arial"/>
              </a:rPr>
              <a:t>  газом над внешними телами  </a:t>
            </a:r>
            <a:r>
              <a:rPr lang="ru-RU" sz="2800" dirty="0" err="1">
                <a:latin typeface="Times New Roman"/>
                <a:ea typeface="Times New Roman"/>
                <a:cs typeface="Arial"/>
              </a:rPr>
              <a:t>положи-тельна</a:t>
            </a:r>
            <a:r>
              <a:rPr lang="ru-RU" sz="2800" dirty="0">
                <a:latin typeface="Times New Roman"/>
                <a:ea typeface="Times New Roman"/>
                <a:cs typeface="Arial"/>
              </a:rPr>
              <a:t>, при сжатии (уменьшении объёма) – </a:t>
            </a:r>
            <a:r>
              <a:rPr lang="ru-RU" sz="2800" dirty="0" err="1">
                <a:latin typeface="Times New Roman"/>
                <a:ea typeface="Times New Roman"/>
                <a:cs typeface="Arial"/>
              </a:rPr>
              <a:t>отри-цательна</a:t>
            </a:r>
            <a:r>
              <a:rPr lang="ru-RU" sz="2800" dirty="0">
                <a:latin typeface="Times New Roman"/>
                <a:ea typeface="Times New Roman"/>
                <a:cs typeface="Arial"/>
              </a:rPr>
              <a:t>;</a:t>
            </a:r>
            <a:endParaRPr lang="ru-RU" dirty="0">
              <a:latin typeface="+mn-lt"/>
            </a:endParaRPr>
          </a:p>
        </p:txBody>
      </p:sp>
      <p:graphicFrame>
        <p:nvGraphicFramePr>
          <p:cNvPr id="16" name="Object 2"/>
          <p:cNvGraphicFramePr>
            <a:graphicFrameLocks noChangeAspect="1"/>
          </p:cNvGraphicFramePr>
          <p:nvPr/>
        </p:nvGraphicFramePr>
        <p:xfrm>
          <a:off x="3635375" y="3500438"/>
          <a:ext cx="1962150" cy="381000"/>
        </p:xfrm>
        <a:graphic>
          <a:graphicData uri="http://schemas.openxmlformats.org/presentationml/2006/ole">
            <mc:AlternateContent xmlns:mc="http://schemas.openxmlformats.org/markup-compatibility/2006">
              <mc:Choice xmlns:v="urn:schemas-microsoft-com:vml" Requires="v">
                <p:oleObj spid="_x0000_s12305" name="Equation" r:id="rId3" imgW="1968500" imgH="381000" progId="">
                  <p:embed/>
                </p:oleObj>
              </mc:Choice>
              <mc:Fallback>
                <p:oleObj name="Equation" r:id="rId3" imgW="1968500" imgH="38100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500438"/>
                        <a:ext cx="19621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755650" y="3595688"/>
            <a:ext cx="8137525" cy="2074862"/>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Из формулы                         следует, что если совер-шенная газом работа расширения  больше, чем по-лученное  количество теплоты                  , то прира-щение внутренней энергии будет отрицательным и                </a:t>
            </a:r>
          </a:p>
        </p:txBody>
      </p:sp>
      <p:sp>
        <p:nvSpPr>
          <p:cNvPr id="3" name="Прямоугольник 2"/>
          <p:cNvSpPr>
            <a:spLocks noChangeArrowheads="1"/>
          </p:cNvSpPr>
          <p:nvPr/>
        </p:nvSpPr>
        <p:spPr bwMode="auto">
          <a:xfrm>
            <a:off x="755650" y="434975"/>
            <a:ext cx="8137525" cy="3065463"/>
          </a:xfrm>
          <a:prstGeom prst="rect">
            <a:avLst/>
          </a:prstGeom>
          <a:noFill/>
          <a:ln w="9525">
            <a:noFill/>
            <a:miter lim="800000"/>
            <a:headEnd/>
            <a:tailEnd/>
          </a:ln>
        </p:spPr>
        <p:txBody>
          <a:bodyPr>
            <a:spAutoFit/>
          </a:bodyPr>
          <a:lstStyle/>
          <a:p>
            <a:pPr marL="342900" indent="-342900" eaLnBrk="1" hangingPunct="1">
              <a:lnSpc>
                <a:spcPct val="115000"/>
              </a:lnSpc>
              <a:buFont typeface="Symbol" pitchFamily="18" charset="2"/>
              <a:buChar char=""/>
            </a:pPr>
            <a:r>
              <a:rPr lang="ru-RU" sz="2800">
                <a:latin typeface="Times New Roman" pitchFamily="18" charset="0"/>
                <a:ea typeface="Times New Roman" pitchFamily="18" charset="0"/>
                <a:cs typeface="Arial" charset="0"/>
              </a:rPr>
              <a:t>при сжатии газа работа, </a:t>
            </a:r>
            <a:r>
              <a:rPr lang="ru-RU" sz="2800">
                <a:solidFill>
                  <a:srgbClr val="0070C0"/>
                </a:solidFill>
                <a:latin typeface="Times New Roman" pitchFamily="18" charset="0"/>
                <a:ea typeface="Times New Roman" pitchFamily="18" charset="0"/>
                <a:cs typeface="Arial" charset="0"/>
              </a:rPr>
              <a:t>совершаемая внешними телами над газом </a:t>
            </a:r>
            <a:r>
              <a:rPr lang="ru-RU" sz="2800">
                <a:latin typeface="Times New Roman" pitchFamily="18" charset="0"/>
                <a:ea typeface="Times New Roman" pitchFamily="18" charset="0"/>
                <a:cs typeface="Arial" charset="0"/>
              </a:rPr>
              <a:t>положительна, при расширении – отрицательна.</a:t>
            </a:r>
          </a:p>
          <a:p>
            <a:pPr marL="342900" indent="-342900" eaLnBrk="1" hangingPunct="1">
              <a:lnSpc>
                <a:spcPct val="115000"/>
              </a:lnSpc>
              <a:spcAft>
                <a:spcPts val="1000"/>
              </a:spcAft>
              <a:buFont typeface="Symbol" pitchFamily="18" charset="2"/>
              <a:buChar char=""/>
            </a:pPr>
            <a:r>
              <a:rPr lang="ru-RU" sz="2800">
                <a:latin typeface="Times New Roman" pitchFamily="18" charset="0"/>
                <a:ea typeface="Times New Roman" pitchFamily="18" charset="0"/>
                <a:cs typeface="Arial" charset="0"/>
              </a:rPr>
              <a:t>количество тепла, полученное газом от внешних тел – положительно                , отданное  газом внешней среде – отрицательно               . </a:t>
            </a:r>
          </a:p>
        </p:txBody>
      </p:sp>
      <p:graphicFrame>
        <p:nvGraphicFramePr>
          <p:cNvPr id="5" name="Object 2"/>
          <p:cNvGraphicFramePr>
            <a:graphicFrameLocks noChangeAspect="1"/>
          </p:cNvGraphicFramePr>
          <p:nvPr/>
        </p:nvGraphicFramePr>
        <p:xfrm>
          <a:off x="4318000" y="2511425"/>
          <a:ext cx="1190625" cy="485775"/>
        </p:xfrm>
        <a:graphic>
          <a:graphicData uri="http://schemas.openxmlformats.org/presentationml/2006/ole">
            <mc:AlternateContent xmlns:mc="http://schemas.openxmlformats.org/markup-compatibility/2006">
              <mc:Choice xmlns:v="urn:schemas-microsoft-com:vml" Requires="v">
                <p:oleObj spid="_x0000_s13381" name="Equation" r:id="rId3" imgW="1193800" imgH="482600" progId="">
                  <p:embed/>
                </p:oleObj>
              </mc:Choice>
              <mc:Fallback>
                <p:oleObj name="Equation" r:id="rId3" imgW="1193800" imgH="48260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511425"/>
                        <a:ext cx="11906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5973763" y="2924175"/>
          <a:ext cx="1190625" cy="485775"/>
        </p:xfrm>
        <a:graphic>
          <a:graphicData uri="http://schemas.openxmlformats.org/presentationml/2006/ole">
            <mc:AlternateContent xmlns:mc="http://schemas.openxmlformats.org/markup-compatibility/2006">
              <mc:Choice xmlns:v="urn:schemas-microsoft-com:vml" Requires="v">
                <p:oleObj spid="_x0000_s13382" name="Equation" r:id="rId5" imgW="1193800" imgH="482600" progId="">
                  <p:embed/>
                </p:oleObj>
              </mc:Choice>
              <mc:Fallback>
                <p:oleObj name="Equation" r:id="rId5" imgW="1193800" imgH="482600"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3763" y="2924175"/>
                        <a:ext cx="11906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nvGraphicFramePr>
        <p:xfrm>
          <a:off x="2916238" y="3725863"/>
          <a:ext cx="1895475" cy="381000"/>
        </p:xfrm>
        <a:graphic>
          <a:graphicData uri="http://schemas.openxmlformats.org/presentationml/2006/ole">
            <mc:AlternateContent xmlns:mc="http://schemas.openxmlformats.org/markup-compatibility/2006">
              <mc:Choice xmlns:v="urn:schemas-microsoft-com:vml" Requires="v">
                <p:oleObj spid="_x0000_s13383" name="Equation" r:id="rId7" imgW="1892300" imgH="381000" progId="">
                  <p:embed/>
                </p:oleObj>
              </mc:Choice>
              <mc:Fallback>
                <p:oleObj name="Equation" r:id="rId7" imgW="1892300" imgH="381000" progId="">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3725863"/>
                        <a:ext cx="18954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nvGraphicFramePr>
        <p:xfrm>
          <a:off x="5651500" y="4581525"/>
          <a:ext cx="1371600" cy="533400"/>
        </p:xfrm>
        <a:graphic>
          <a:graphicData uri="http://schemas.openxmlformats.org/presentationml/2006/ole">
            <mc:AlternateContent xmlns:mc="http://schemas.openxmlformats.org/markup-compatibility/2006">
              <mc:Choice xmlns:v="urn:schemas-microsoft-com:vml" Requires="v">
                <p:oleObj spid="_x0000_s13384" name="Equation" r:id="rId9" imgW="1371600" imgH="533400" progId="">
                  <p:embed/>
                </p:oleObj>
              </mc:Choice>
              <mc:Fallback>
                <p:oleObj name="Equation" r:id="rId9" imgW="1371600" imgH="533400" progId="">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1500" y="4581525"/>
                        <a:ext cx="1371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69" name="Object 6"/>
          <p:cNvGraphicFramePr>
            <a:graphicFrameLocks noChangeAspect="1"/>
          </p:cNvGraphicFramePr>
          <p:nvPr/>
        </p:nvGraphicFramePr>
        <p:xfrm>
          <a:off x="3635375" y="5732463"/>
          <a:ext cx="1295400" cy="431800"/>
        </p:xfrm>
        <a:graphic>
          <a:graphicData uri="http://schemas.openxmlformats.org/presentationml/2006/ole">
            <mc:AlternateContent xmlns:mc="http://schemas.openxmlformats.org/markup-compatibility/2006">
              <mc:Choice xmlns:v="urn:schemas-microsoft-com:vml" Requires="v">
                <p:oleObj spid="_x0000_s13385" name="Equation" r:id="rId11" imgW="1295400" imgH="431800" progId="">
                  <p:embed/>
                </p:oleObj>
              </mc:Choice>
              <mc:Fallback>
                <p:oleObj name="Equation" r:id="rId11" imgW="1295400" imgH="431800" progId="">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5375" y="5732463"/>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9269"/>
                                        </p:tgtEl>
                                        <p:attrNameLst>
                                          <p:attrName>style.visibility</p:attrName>
                                        </p:attrNameLst>
                                      </p:cBhvr>
                                      <p:to>
                                        <p:strVal val="visible"/>
                                      </p:to>
                                    </p:set>
                                    <p:animEffect transition="in" filter="fade">
                                      <p:cBhvr>
                                        <p:cTn id="34" dur="500"/>
                                        <p:tgtEl>
                                          <p:spTgt spid="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03575" y="3357563"/>
            <a:ext cx="2736850" cy="71913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ru-RU"/>
          </a:p>
        </p:txBody>
      </p:sp>
      <p:sp>
        <p:nvSpPr>
          <p:cNvPr id="2" name="Прямоугольник 1"/>
          <p:cNvSpPr>
            <a:spLocks noChangeArrowheads="1"/>
          </p:cNvSpPr>
          <p:nvPr/>
        </p:nvSpPr>
        <p:spPr bwMode="auto">
          <a:xfrm>
            <a:off x="611188" y="260350"/>
            <a:ext cx="8281987" cy="592772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dirty="0">
                <a:latin typeface="Times New Roman" pitchFamily="18" charset="0"/>
                <a:ea typeface="Times New Roman" pitchFamily="18" charset="0"/>
                <a:cs typeface="Arial" charset="0"/>
              </a:rPr>
              <a:t>Если газ отдает тепло, а работа сжатия, совершённая над газом  больше количества отдаваемой газом </a:t>
            </a:r>
            <a:r>
              <a:rPr lang="ru-RU" sz="2800" dirty="0" err="1">
                <a:latin typeface="Times New Roman" pitchFamily="18" charset="0"/>
                <a:ea typeface="Times New Roman" pitchFamily="18" charset="0"/>
                <a:cs typeface="Arial" charset="0"/>
              </a:rPr>
              <a:t>теп-лоты</a:t>
            </a:r>
            <a:r>
              <a:rPr lang="ru-RU" sz="2800" dirty="0">
                <a:latin typeface="Times New Roman" pitchFamily="18" charset="0"/>
                <a:ea typeface="Times New Roman" pitchFamily="18" charset="0"/>
                <a:cs typeface="Arial" charset="0"/>
              </a:rPr>
              <a:t>, то внутренняя энергия газа будет </a:t>
            </a:r>
            <a:r>
              <a:rPr lang="ru-RU" sz="2800" dirty="0" err="1">
                <a:latin typeface="Times New Roman" pitchFamily="18" charset="0"/>
                <a:ea typeface="Times New Roman" pitchFamily="18" charset="0"/>
                <a:cs typeface="Arial" charset="0"/>
              </a:rPr>
              <a:t>увеличивать-ся</a:t>
            </a:r>
            <a:r>
              <a:rPr lang="ru-RU" sz="2800" dirty="0">
                <a:latin typeface="Times New Roman" pitchFamily="18" charset="0"/>
                <a:ea typeface="Times New Roman" pitchFamily="18" charset="0"/>
                <a:cs typeface="Arial" charset="0"/>
              </a:rPr>
              <a:t>:                . </a:t>
            </a:r>
          </a:p>
          <a:p>
            <a:pPr eaLnBrk="1" hangingPunct="1">
              <a:lnSpc>
                <a:spcPct val="115000"/>
              </a:lnSpc>
              <a:spcAft>
                <a:spcPts val="1000"/>
              </a:spcAft>
            </a:pPr>
            <a:r>
              <a:rPr lang="ru-RU" sz="2800" dirty="0">
                <a:latin typeface="Times New Roman" pitchFamily="18" charset="0"/>
                <a:ea typeface="Times New Roman" pitchFamily="18" charset="0"/>
                <a:cs typeface="Arial" charset="0"/>
              </a:rPr>
              <a:t>  В дифференциальной форме первый закон </a:t>
            </a:r>
            <a:r>
              <a:rPr lang="ru-RU" sz="2800" dirty="0" err="1">
                <a:latin typeface="Times New Roman" pitchFamily="18" charset="0"/>
                <a:ea typeface="Times New Roman" pitchFamily="18" charset="0"/>
                <a:cs typeface="Arial" charset="0"/>
              </a:rPr>
              <a:t>термоди-намики</a:t>
            </a:r>
            <a:r>
              <a:rPr lang="ru-RU" sz="2800" dirty="0">
                <a:latin typeface="Times New Roman" pitchFamily="18" charset="0"/>
                <a:ea typeface="Times New Roman" pitchFamily="18" charset="0"/>
                <a:cs typeface="Arial" charset="0"/>
              </a:rPr>
              <a:t> записывается в виде:</a:t>
            </a:r>
          </a:p>
          <a:p>
            <a:pPr eaLnBrk="1" hangingPunct="1">
              <a:lnSpc>
                <a:spcPct val="115000"/>
              </a:lnSpc>
              <a:spcAft>
                <a:spcPts val="1000"/>
              </a:spcAft>
            </a:pPr>
            <a:r>
              <a:rPr lang="ru-RU" sz="2800" dirty="0">
                <a:latin typeface="Times New Roman" pitchFamily="18" charset="0"/>
                <a:ea typeface="Times New Roman" pitchFamily="18" charset="0"/>
                <a:cs typeface="Arial" charset="0"/>
              </a:rPr>
              <a:t>                    </a:t>
            </a:r>
          </a:p>
          <a:p>
            <a:pPr eaLnBrk="1" hangingPunct="1">
              <a:lnSpc>
                <a:spcPct val="115000"/>
              </a:lnSpc>
              <a:spcAft>
                <a:spcPts val="1000"/>
              </a:spcAft>
            </a:pPr>
            <a:r>
              <a:rPr lang="ru-RU" sz="2800" dirty="0">
                <a:latin typeface="Times New Roman" pitchFamily="18" charset="0"/>
                <a:ea typeface="Times New Roman" pitchFamily="18" charset="0"/>
                <a:cs typeface="Arial" charset="0"/>
              </a:rPr>
              <a:t>где        – приращение  (положительное или </a:t>
            </a:r>
            <a:r>
              <a:rPr lang="ru-RU" sz="2800" dirty="0" err="1">
                <a:latin typeface="Times New Roman" pitchFamily="18" charset="0"/>
                <a:ea typeface="Times New Roman" pitchFamily="18" charset="0"/>
                <a:cs typeface="Arial" charset="0"/>
              </a:rPr>
              <a:t>отрица-тельное</a:t>
            </a:r>
            <a:r>
              <a:rPr lang="ru-RU" sz="2800" dirty="0">
                <a:latin typeface="Times New Roman" pitchFamily="18" charset="0"/>
                <a:ea typeface="Times New Roman" pitchFamily="18" charset="0"/>
                <a:cs typeface="Arial" charset="0"/>
              </a:rPr>
              <a:t>) внутренней энергии газа (является полным дифференциалом),        –  элементарное  количество теплоты,        – элементарная работа.</a:t>
            </a:r>
          </a:p>
        </p:txBody>
      </p:sp>
      <p:graphicFrame>
        <p:nvGraphicFramePr>
          <p:cNvPr id="4" name="Object 2"/>
          <p:cNvGraphicFramePr>
            <a:graphicFrameLocks noChangeAspect="1"/>
          </p:cNvGraphicFramePr>
          <p:nvPr/>
        </p:nvGraphicFramePr>
        <p:xfrm>
          <a:off x="1258888" y="1844675"/>
          <a:ext cx="1200150" cy="428625"/>
        </p:xfrm>
        <a:graphic>
          <a:graphicData uri="http://schemas.openxmlformats.org/presentationml/2006/ole">
            <mc:AlternateContent xmlns:mc="http://schemas.openxmlformats.org/markup-compatibility/2006">
              <mc:Choice xmlns:v="urn:schemas-microsoft-com:vml" Requires="v">
                <p:oleObj spid="_x0000_s14406" name="Equation" r:id="rId3" imgW="1206500" imgH="431800" progId="">
                  <p:embed/>
                </p:oleObj>
              </mc:Choice>
              <mc:Fallback>
                <p:oleObj name="Equation" r:id="rId3" imgW="1206500" imgH="4318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844675"/>
                        <a:ext cx="12001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3386138" y="3543300"/>
          <a:ext cx="2371725" cy="390525"/>
        </p:xfrm>
        <a:graphic>
          <a:graphicData uri="http://schemas.openxmlformats.org/presentationml/2006/ole">
            <mc:AlternateContent xmlns:mc="http://schemas.openxmlformats.org/markup-compatibility/2006">
              <mc:Choice xmlns:v="urn:schemas-microsoft-com:vml" Requires="v">
                <p:oleObj spid="_x0000_s14407" name="Equation" r:id="rId5" imgW="2374900" imgH="393700" progId="">
                  <p:embed/>
                </p:oleObj>
              </mc:Choice>
              <mc:Fallback>
                <p:oleObj name="Equation" r:id="rId5" imgW="2374900" imgH="39370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6138" y="3543300"/>
                        <a:ext cx="23717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nvGraphicFramePr>
        <p:xfrm>
          <a:off x="1258888" y="4221163"/>
          <a:ext cx="571500" cy="323850"/>
        </p:xfrm>
        <a:graphic>
          <a:graphicData uri="http://schemas.openxmlformats.org/presentationml/2006/ole">
            <mc:AlternateContent xmlns:mc="http://schemas.openxmlformats.org/markup-compatibility/2006">
              <mc:Choice xmlns:v="urn:schemas-microsoft-com:vml" Requires="v">
                <p:oleObj spid="_x0000_s14408" name="Equation" r:id="rId7" imgW="571252" imgH="330057" progId="">
                  <p:embed/>
                </p:oleObj>
              </mc:Choice>
              <mc:Fallback>
                <p:oleObj name="Equation" r:id="rId7" imgW="571252" imgH="330057" progId="">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888" y="4221163"/>
                        <a:ext cx="5715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Прямоугольник 9"/>
          <p:cNvSpPr>
            <a:spLocks noChangeArrowheads="1"/>
          </p:cNvSpPr>
          <p:nvPr/>
        </p:nvSpPr>
        <p:spPr bwMode="auto">
          <a:xfrm>
            <a:off x="611188" y="5570538"/>
            <a:ext cx="8281987" cy="954087"/>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a:t>
            </a:r>
          </a:p>
          <a:p>
            <a:pPr eaLnBrk="1" hangingPunct="1"/>
            <a:r>
              <a:rPr lang="ru-RU" sz="2800">
                <a:latin typeface="Times New Roman" pitchFamily="18" charset="0"/>
                <a:ea typeface="Times New Roman" pitchFamily="18" charset="0"/>
                <a:cs typeface="Arial" charset="0"/>
              </a:rPr>
              <a:t>                </a:t>
            </a:r>
          </a:p>
        </p:txBody>
      </p:sp>
      <p:graphicFrame>
        <p:nvGraphicFramePr>
          <p:cNvPr id="12" name="Object 5"/>
          <p:cNvGraphicFramePr>
            <a:graphicFrameLocks noChangeAspect="1"/>
          </p:cNvGraphicFramePr>
          <p:nvPr/>
        </p:nvGraphicFramePr>
        <p:xfrm>
          <a:off x="3635375" y="5157788"/>
          <a:ext cx="533400" cy="390525"/>
        </p:xfrm>
        <a:graphic>
          <a:graphicData uri="http://schemas.openxmlformats.org/presentationml/2006/ole">
            <mc:AlternateContent xmlns:mc="http://schemas.openxmlformats.org/markup-compatibility/2006">
              <mc:Choice xmlns:v="urn:schemas-microsoft-com:vml" Requires="v">
                <p:oleObj spid="_x0000_s14409" name="Equation" r:id="rId9" imgW="533169" imgH="393529" progId="">
                  <p:embed/>
                </p:oleObj>
              </mc:Choice>
              <mc:Fallback>
                <p:oleObj name="Equation" r:id="rId9" imgW="533169" imgH="393529" progId="">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375" y="5157788"/>
                        <a:ext cx="5334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6"/>
          <p:cNvGraphicFramePr>
            <a:graphicFrameLocks noChangeAspect="1"/>
          </p:cNvGraphicFramePr>
          <p:nvPr/>
        </p:nvGraphicFramePr>
        <p:xfrm>
          <a:off x="2195513" y="5661025"/>
          <a:ext cx="495300" cy="323850"/>
        </p:xfrm>
        <a:graphic>
          <a:graphicData uri="http://schemas.openxmlformats.org/presentationml/2006/ole">
            <mc:AlternateContent xmlns:mc="http://schemas.openxmlformats.org/markup-compatibility/2006">
              <mc:Choice xmlns:v="urn:schemas-microsoft-com:vml" Requires="v">
                <p:oleObj spid="_x0000_s14410" name="Equation" r:id="rId11" imgW="495085" imgH="330057" progId="">
                  <p:embed/>
                </p:oleObj>
              </mc:Choice>
              <mc:Fallback>
                <p:oleObj name="Equation" r:id="rId11" imgW="495085" imgH="330057" progId="">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5513" y="5661025"/>
                        <a:ext cx="4953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500"/>
                                        <p:tgtEl>
                                          <p:spTgt spid="10">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500"/>
                                        <p:tgtEl>
                                          <p:spTgt spid="10">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47700" y="701675"/>
            <a:ext cx="8208963" cy="4270375"/>
          </a:xfrm>
          <a:prstGeom prst="rect">
            <a:avLst/>
          </a:prstGeom>
          <a:noFill/>
          <a:ln w="9525">
            <a:noFill/>
            <a:miter lim="800000"/>
            <a:headEnd/>
            <a:tailEnd/>
          </a:ln>
        </p:spPr>
        <p:txBody>
          <a:bodyPr>
            <a:spAutoFit/>
          </a:bodyPr>
          <a:lstStyle/>
          <a:p>
            <a:pPr eaLnBrk="1" hangingPunct="1">
              <a:lnSpc>
                <a:spcPct val="200000"/>
              </a:lnSpc>
              <a:spcAft>
                <a:spcPts val="1000"/>
              </a:spcAft>
            </a:pPr>
            <a:r>
              <a:rPr lang="ru-RU" sz="2800">
                <a:latin typeface="Times New Roman" pitchFamily="18" charset="0"/>
                <a:ea typeface="Times New Roman" pitchFamily="18" charset="0"/>
                <a:cs typeface="Arial" charset="0"/>
              </a:rPr>
              <a:t>Поэтому интеграл                              не зависит от пути, по которому осуществляется интегрирование, а интегралы                        и                           зависят от пути интегрирования (являются функциями процесса).</a:t>
            </a:r>
            <a:r>
              <a:rPr lang="ru-RU" sz="2800">
                <a:solidFill>
                  <a:srgbClr val="00B050"/>
                </a:solidFill>
                <a:ea typeface="Times New Roman" pitchFamily="18" charset="0"/>
                <a:cs typeface="Arial" charset="0"/>
              </a:rPr>
              <a:t> </a:t>
            </a:r>
            <a:endParaRPr lang="ru-RU" sz="2800">
              <a:solidFill>
                <a:srgbClr val="0070C0"/>
              </a:solidFill>
              <a:ea typeface="Times New Roman" pitchFamily="18" charset="0"/>
              <a:cs typeface="Arial" charset="0"/>
            </a:endParaRPr>
          </a:p>
        </p:txBody>
      </p:sp>
      <p:graphicFrame>
        <p:nvGraphicFramePr>
          <p:cNvPr id="4" name="Object 2"/>
          <p:cNvGraphicFramePr>
            <a:graphicFrameLocks noChangeAspect="1"/>
          </p:cNvGraphicFramePr>
          <p:nvPr/>
        </p:nvGraphicFramePr>
        <p:xfrm>
          <a:off x="3660775" y="804863"/>
          <a:ext cx="2314575" cy="1019175"/>
        </p:xfrm>
        <a:graphic>
          <a:graphicData uri="http://schemas.openxmlformats.org/presentationml/2006/ole">
            <mc:AlternateContent xmlns:mc="http://schemas.openxmlformats.org/markup-compatibility/2006">
              <mc:Choice xmlns:v="urn:schemas-microsoft-com:vml" Requires="v">
                <p:oleObj spid="_x0000_s15402" name="Equation" r:id="rId3" imgW="2311400" imgH="1016000" progId="">
                  <p:embed/>
                </p:oleObj>
              </mc:Choice>
              <mc:Fallback>
                <p:oleObj name="Equation" r:id="rId3" imgW="2311400" imgH="10160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75" y="804863"/>
                        <a:ext cx="2314575"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2797175" y="2457450"/>
          <a:ext cx="1666875" cy="1019175"/>
        </p:xfrm>
        <a:graphic>
          <a:graphicData uri="http://schemas.openxmlformats.org/presentationml/2006/ole">
            <mc:AlternateContent xmlns:mc="http://schemas.openxmlformats.org/markup-compatibility/2006">
              <mc:Choice xmlns:v="urn:schemas-microsoft-com:vml" Requires="v">
                <p:oleObj spid="_x0000_s15403" name="Equation" r:id="rId5" imgW="1663700" imgH="1016000" progId="">
                  <p:embed/>
                </p:oleObj>
              </mc:Choice>
              <mc:Fallback>
                <p:oleObj name="Equation" r:id="rId5" imgW="1663700" imgH="1016000"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7175" y="2457450"/>
                        <a:ext cx="1666875"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5183188" y="2460625"/>
          <a:ext cx="1590675" cy="1019175"/>
        </p:xfrm>
        <a:graphic>
          <a:graphicData uri="http://schemas.openxmlformats.org/presentationml/2006/ole">
            <mc:AlternateContent xmlns:mc="http://schemas.openxmlformats.org/markup-compatibility/2006">
              <mc:Choice xmlns:v="urn:schemas-microsoft-com:vml" Requires="v">
                <p:oleObj spid="_x0000_s15404" name="Equation" r:id="rId7" imgW="1587500" imgH="1016000" progId="">
                  <p:embed/>
                </p:oleObj>
              </mc:Choice>
              <mc:Fallback>
                <p:oleObj name="Equation" r:id="rId7" imgW="1587500" imgH="1016000" progId="">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3188" y="2460625"/>
                        <a:ext cx="1590675"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ru-RU" sz="3200" smtClean="0">
                <a:latin typeface="Times New Roman" pitchFamily="18" charset="0"/>
                <a:cs typeface="Times New Roman" pitchFamily="18" charset="0"/>
              </a:rPr>
              <a:t>Следствия из 1-го начала термодинамики</a:t>
            </a:r>
          </a:p>
        </p:txBody>
      </p:sp>
      <p:pic>
        <p:nvPicPr>
          <p:cNvPr id="16387" name="Picture 4" descr="F:\! Февр -июнь 22 г УЧЕБА\РЭА\Лекции\! Лекции Физ ч 1 Вторн с 18 10 час\9 Лек 5 апр 22 г Терм мет иссл вещ\Рис термодин\Изопроцессы.jpg"/>
          <p:cNvPicPr>
            <a:picLocks noChangeAspect="1" noChangeArrowheads="1"/>
          </p:cNvPicPr>
          <p:nvPr/>
        </p:nvPicPr>
        <p:blipFill>
          <a:blip r:embed="rId2" cstate="print"/>
          <a:srcRect/>
          <a:stretch>
            <a:fillRect/>
          </a:stretch>
        </p:blipFill>
        <p:spPr bwMode="auto">
          <a:xfrm>
            <a:off x="395288" y="1989138"/>
            <a:ext cx="8243887" cy="44148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84213" y="966788"/>
            <a:ext cx="8064500" cy="2678112"/>
          </a:xfrm>
          <a:prstGeom prst="rect">
            <a:avLst/>
          </a:prstGeom>
          <a:noFill/>
          <a:ln w="9525">
            <a:noFill/>
            <a:miter lim="800000"/>
            <a:headEnd/>
            <a:tailEnd/>
          </a:ln>
        </p:spPr>
        <p:txBody>
          <a:bodyPr>
            <a:spAutoFit/>
          </a:bodyPr>
          <a:lstStyle/>
          <a:p>
            <a:pPr eaLnBrk="1" hangingPunct="1">
              <a:lnSpc>
                <a:spcPct val="150000"/>
              </a:lnSpc>
            </a:pPr>
            <a:r>
              <a:rPr lang="ru-RU" sz="2800">
                <a:solidFill>
                  <a:srgbClr val="00B050"/>
                </a:solidFill>
                <a:cs typeface="Times New Roman" pitchFamily="18" charset="0"/>
              </a:rPr>
              <a:t> </a:t>
            </a:r>
            <a:r>
              <a:rPr lang="ru-RU" sz="2800">
                <a:latin typeface="Times New Roman" pitchFamily="18" charset="0"/>
                <a:ea typeface="Times New Roman" pitchFamily="18" charset="0"/>
                <a:cs typeface="Arial" charset="0"/>
              </a:rPr>
              <a:t>    </a:t>
            </a:r>
            <a:r>
              <a:rPr lang="ru-RU" sz="2800" b="1" i="1">
                <a:solidFill>
                  <a:srgbClr val="0070C0"/>
                </a:solidFill>
                <a:latin typeface="Times New Roman" pitchFamily="18" charset="0"/>
                <a:ea typeface="Times New Roman" pitchFamily="18" charset="0"/>
                <a:cs typeface="Arial" charset="0"/>
              </a:rPr>
              <a:t>Теплоёмкостью</a:t>
            </a:r>
            <a:r>
              <a:rPr lang="ru-RU" sz="2800">
                <a:latin typeface="Times New Roman" pitchFamily="18" charset="0"/>
                <a:ea typeface="Times New Roman" pitchFamily="18" charset="0"/>
                <a:cs typeface="Arial" charset="0"/>
              </a:rPr>
              <a:t>  тела называется величина, рав-ная количеству теплоты, которое нужно сообщить телу, чтобы повысить его температуру на один гра-дус:                          Размерность                                </a:t>
            </a:r>
          </a:p>
        </p:txBody>
      </p:sp>
      <p:graphicFrame>
        <p:nvGraphicFramePr>
          <p:cNvPr id="6" name="Object 2"/>
          <p:cNvGraphicFramePr>
            <a:graphicFrameLocks noChangeAspect="1"/>
          </p:cNvGraphicFramePr>
          <p:nvPr/>
        </p:nvGraphicFramePr>
        <p:xfrm>
          <a:off x="5775325" y="3141663"/>
          <a:ext cx="419100" cy="428625"/>
        </p:xfrm>
        <a:graphic>
          <a:graphicData uri="http://schemas.openxmlformats.org/presentationml/2006/ole">
            <mc:AlternateContent xmlns:mc="http://schemas.openxmlformats.org/markup-compatibility/2006">
              <mc:Choice xmlns:v="urn:schemas-microsoft-com:vml" Requires="v">
                <p:oleObj spid="_x0000_s17479" name="Equation" r:id="rId3" imgW="418918" imgH="431613" progId="">
                  <p:embed/>
                </p:oleObj>
              </mc:Choice>
              <mc:Fallback>
                <p:oleObj name="Equation" r:id="rId3" imgW="418918" imgH="431613" progId="">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5325" y="3141663"/>
                        <a:ext cx="4191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Прямоугольник 9"/>
          <p:cNvSpPr/>
          <p:nvPr/>
        </p:nvSpPr>
        <p:spPr>
          <a:xfrm>
            <a:off x="1331913" y="5013325"/>
            <a:ext cx="1800225" cy="10080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ru-RU"/>
          </a:p>
        </p:txBody>
      </p:sp>
      <p:graphicFrame>
        <p:nvGraphicFramePr>
          <p:cNvPr id="4" name="Object 3"/>
          <p:cNvGraphicFramePr>
            <a:graphicFrameLocks noChangeAspect="1"/>
          </p:cNvGraphicFramePr>
          <p:nvPr/>
        </p:nvGraphicFramePr>
        <p:xfrm>
          <a:off x="1598613" y="2924175"/>
          <a:ext cx="1524000" cy="838200"/>
        </p:xfrm>
        <a:graphic>
          <a:graphicData uri="http://schemas.openxmlformats.org/presentationml/2006/ole">
            <mc:AlternateContent xmlns:mc="http://schemas.openxmlformats.org/markup-compatibility/2006">
              <mc:Choice xmlns:v="urn:schemas-microsoft-com:vml" Requires="v">
                <p:oleObj spid="_x0000_s17480" name="Equation" r:id="rId5" imgW="1524000" imgH="838200" progId="">
                  <p:embed/>
                </p:oleObj>
              </mc:Choice>
              <mc:Fallback>
                <p:oleObj name="Equation" r:id="rId5" imgW="1524000" imgH="838200" progId="">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2924175"/>
                        <a:ext cx="152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Прямоугольник 8"/>
          <p:cNvSpPr>
            <a:spLocks noChangeArrowheads="1"/>
          </p:cNvSpPr>
          <p:nvPr/>
        </p:nvSpPr>
        <p:spPr bwMode="auto">
          <a:xfrm>
            <a:off x="684213" y="3860800"/>
            <a:ext cx="8135937" cy="1084263"/>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Теплоёмкость единицы массы вещества называется </a:t>
            </a:r>
            <a:r>
              <a:rPr lang="ru-RU" sz="2800" b="1" i="1">
                <a:solidFill>
                  <a:srgbClr val="0070C0"/>
                </a:solidFill>
                <a:latin typeface="Times New Roman" pitchFamily="18" charset="0"/>
                <a:ea typeface="Times New Roman" pitchFamily="18" charset="0"/>
                <a:cs typeface="Arial" charset="0"/>
              </a:rPr>
              <a:t>удельной теплоёмкостью с:</a:t>
            </a:r>
            <a:endParaRPr lang="ru-RU" sz="2800">
              <a:latin typeface="Times New Roman" pitchFamily="18" charset="0"/>
              <a:ea typeface="Times New Roman" pitchFamily="18" charset="0"/>
              <a:cs typeface="Arial" charset="0"/>
            </a:endParaRPr>
          </a:p>
        </p:txBody>
      </p:sp>
      <p:sp>
        <p:nvSpPr>
          <p:cNvPr id="12" name="Прямоугольник 11"/>
          <p:cNvSpPr>
            <a:spLocks noChangeArrowheads="1"/>
          </p:cNvSpPr>
          <p:nvPr/>
        </p:nvSpPr>
        <p:spPr bwMode="auto">
          <a:xfrm>
            <a:off x="3492500" y="5192713"/>
            <a:ext cx="2762250" cy="612775"/>
          </a:xfrm>
          <a:prstGeom prst="rect">
            <a:avLst/>
          </a:prstGeom>
          <a:noFill/>
          <a:ln w="9525">
            <a:noFill/>
            <a:miter lim="800000"/>
            <a:headEnd/>
            <a:tailEnd/>
          </a:ln>
        </p:spPr>
        <p:txBody>
          <a:bodyPr wrap="none">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Размерность </a:t>
            </a:r>
            <a:r>
              <a:rPr lang="ru-RU" sz="3200" i="1">
                <a:latin typeface="Times New Roman" pitchFamily="18" charset="0"/>
                <a:ea typeface="Times New Roman" pitchFamily="18" charset="0"/>
                <a:cs typeface="Arial" charset="0"/>
              </a:rPr>
              <a:t> с </a:t>
            </a:r>
            <a:r>
              <a:rPr lang="ru-RU" sz="2800">
                <a:latin typeface="Times New Roman" pitchFamily="18" charset="0"/>
                <a:ea typeface="Times New Roman" pitchFamily="18" charset="0"/>
                <a:cs typeface="Arial" charset="0"/>
              </a:rPr>
              <a:t>  </a:t>
            </a:r>
          </a:p>
        </p:txBody>
      </p:sp>
      <p:graphicFrame>
        <p:nvGraphicFramePr>
          <p:cNvPr id="14" name="Object 4"/>
          <p:cNvGraphicFramePr>
            <a:graphicFrameLocks noChangeAspect="1"/>
          </p:cNvGraphicFramePr>
          <p:nvPr/>
        </p:nvGraphicFramePr>
        <p:xfrm>
          <a:off x="6226175" y="5084763"/>
          <a:ext cx="1438275" cy="942975"/>
        </p:xfrm>
        <a:graphic>
          <a:graphicData uri="http://schemas.openxmlformats.org/presentationml/2006/ole">
            <mc:AlternateContent xmlns:mc="http://schemas.openxmlformats.org/markup-compatibility/2006">
              <mc:Choice xmlns:v="urn:schemas-microsoft-com:vml" Requires="v">
                <p:oleObj spid="_x0000_s17481" name="Equation" r:id="rId7" imgW="1435100" imgH="939800" progId="">
                  <p:embed/>
                </p:oleObj>
              </mc:Choice>
              <mc:Fallback>
                <p:oleObj name="Equation" r:id="rId7" imgW="1435100" imgH="939800" progId="">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6175" y="5084763"/>
                        <a:ext cx="1438275"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12" name="Object 5"/>
          <p:cNvGraphicFramePr>
            <a:graphicFrameLocks noChangeAspect="1"/>
          </p:cNvGraphicFramePr>
          <p:nvPr/>
        </p:nvGraphicFramePr>
        <p:xfrm>
          <a:off x="6280150" y="2852738"/>
          <a:ext cx="1028700" cy="939800"/>
        </p:xfrm>
        <a:graphic>
          <a:graphicData uri="http://schemas.openxmlformats.org/presentationml/2006/ole">
            <mc:AlternateContent xmlns:mc="http://schemas.openxmlformats.org/markup-compatibility/2006">
              <mc:Choice xmlns:v="urn:schemas-microsoft-com:vml" Requires="v">
                <p:oleObj spid="_x0000_s17482" name="Equation" r:id="rId9" imgW="1028700" imgH="939800" progId="">
                  <p:embed/>
                </p:oleObj>
              </mc:Choice>
              <mc:Fallback>
                <p:oleObj name="Equation" r:id="rId9" imgW="1028700" imgH="939800" progId="">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0150" y="2852738"/>
                        <a:ext cx="1028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13" name="Object 6"/>
          <p:cNvGraphicFramePr>
            <a:graphicFrameLocks noChangeAspect="1"/>
          </p:cNvGraphicFramePr>
          <p:nvPr/>
        </p:nvGraphicFramePr>
        <p:xfrm>
          <a:off x="1403350" y="5084763"/>
          <a:ext cx="1638300" cy="914400"/>
        </p:xfrm>
        <a:graphic>
          <a:graphicData uri="http://schemas.openxmlformats.org/presentationml/2006/ole">
            <mc:AlternateContent xmlns:mc="http://schemas.openxmlformats.org/markup-compatibility/2006">
              <mc:Choice xmlns:v="urn:schemas-microsoft-com:vml" Requires="v">
                <p:oleObj spid="_x0000_s17483" name="Equation" r:id="rId11" imgW="1638300" imgH="914400" progId="">
                  <p:embed/>
                </p:oleObj>
              </mc:Choice>
              <mc:Fallback>
                <p:oleObj name="Equation" r:id="rId11" imgW="1638300" imgH="914400" progId="">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3350" y="5084763"/>
                        <a:ext cx="1638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Прямоугольник 2"/>
          <p:cNvSpPr>
            <a:spLocks noChangeArrowheads="1"/>
          </p:cNvSpPr>
          <p:nvPr/>
        </p:nvSpPr>
        <p:spPr bwMode="auto">
          <a:xfrm>
            <a:off x="611188" y="169863"/>
            <a:ext cx="8137525" cy="658812"/>
          </a:xfrm>
          <a:prstGeom prst="rect">
            <a:avLst/>
          </a:prstGeom>
          <a:noFill/>
          <a:ln w="9525">
            <a:noFill/>
            <a:miter lim="800000"/>
            <a:headEnd/>
            <a:tailEnd/>
          </a:ln>
        </p:spPr>
        <p:txBody>
          <a:bodyPr>
            <a:spAutoFit/>
          </a:bodyPr>
          <a:lstStyle/>
          <a:p>
            <a:pPr algn="ctr" eaLnBrk="1" hangingPunct="1">
              <a:lnSpc>
                <a:spcPct val="150000"/>
              </a:lnSpc>
            </a:pPr>
            <a:r>
              <a:rPr lang="ru-RU" sz="2800" dirty="0">
                <a:solidFill>
                  <a:srgbClr val="FF0000"/>
                </a:solidFill>
                <a:cs typeface="Times New Roman" pitchFamily="18" charset="0"/>
              </a:rPr>
              <a:t>Теплоёмкость газа. Уравнение Майера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5412"/>
                                        </p:tgtEl>
                                        <p:attrNameLst>
                                          <p:attrName>style.visibility</p:attrName>
                                        </p:attrNameLst>
                                      </p:cBhvr>
                                      <p:to>
                                        <p:strVal val="visible"/>
                                      </p:to>
                                    </p:set>
                                    <p:animEffect transition="in" filter="fade">
                                      <p:cBhvr>
                                        <p:cTn id="21" dur="500"/>
                                        <p:tgtEl>
                                          <p:spTgt spid="154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5413"/>
                                        </p:tgtEl>
                                        <p:attrNameLst>
                                          <p:attrName>style.visibility</p:attrName>
                                        </p:attrNameLst>
                                      </p:cBhvr>
                                      <p:to>
                                        <p:strVal val="visible"/>
                                      </p:to>
                                    </p:set>
                                    <p:animEffect transition="in" filter="fade">
                                      <p:cBhvr>
                                        <p:cTn id="34" dur="500"/>
                                        <p:tgtEl>
                                          <p:spTgt spid="154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9" grpId="0"/>
      <p:bldP spid="1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908175" y="1341438"/>
            <a:ext cx="1800225" cy="10080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ru-RU"/>
          </a:p>
        </p:txBody>
      </p:sp>
      <p:sp>
        <p:nvSpPr>
          <p:cNvPr id="2" name="Прямоугольник 1"/>
          <p:cNvSpPr>
            <a:spLocks noChangeArrowheads="1"/>
          </p:cNvSpPr>
          <p:nvPr/>
        </p:nvSpPr>
        <p:spPr bwMode="auto">
          <a:xfrm>
            <a:off x="684213" y="404813"/>
            <a:ext cx="8108950" cy="954087"/>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Теплоёмкость моля вещества называется </a:t>
            </a:r>
            <a:r>
              <a:rPr lang="ru-RU" sz="2800" b="1" i="1">
                <a:solidFill>
                  <a:srgbClr val="0070C0"/>
                </a:solidFill>
                <a:latin typeface="Times New Roman" pitchFamily="18" charset="0"/>
                <a:ea typeface="Times New Roman" pitchFamily="18" charset="0"/>
                <a:cs typeface="Arial" charset="0"/>
              </a:rPr>
              <a:t>молярной теплоёмкостью С:</a:t>
            </a:r>
            <a:endParaRPr lang="ru-RU">
              <a:latin typeface="Calibri" pitchFamily="34" charset="0"/>
              <a:ea typeface="Times New Roman" pitchFamily="18" charset="0"/>
              <a:cs typeface="Arial" charset="0"/>
            </a:endParaRPr>
          </a:p>
        </p:txBody>
      </p:sp>
      <p:sp>
        <p:nvSpPr>
          <p:cNvPr id="5" name="Прямоугольник 4"/>
          <p:cNvSpPr>
            <a:spLocks noChangeArrowheads="1"/>
          </p:cNvSpPr>
          <p:nvPr/>
        </p:nvSpPr>
        <p:spPr bwMode="auto">
          <a:xfrm>
            <a:off x="3779838" y="1557338"/>
            <a:ext cx="2433637" cy="522287"/>
          </a:xfrm>
          <a:prstGeom prst="rect">
            <a:avLst/>
          </a:prstGeom>
          <a:noFill/>
          <a:ln w="9525">
            <a:noFill/>
            <a:miter lim="800000"/>
            <a:headEnd/>
            <a:tailEnd/>
          </a:ln>
        </p:spPr>
        <p:txBody>
          <a:bodyPr wrap="none">
            <a:spAutoFit/>
          </a:bodyPr>
          <a:lstStyle/>
          <a:p>
            <a:pPr eaLnBrk="1" hangingPunct="1"/>
            <a:r>
              <a:rPr lang="ru-RU" sz="2800">
                <a:latin typeface="Times New Roman" pitchFamily="18" charset="0"/>
                <a:ea typeface="Times New Roman" pitchFamily="18" charset="0"/>
                <a:cs typeface="Arial" charset="0"/>
              </a:rPr>
              <a:t>Размерность </a:t>
            </a:r>
            <a:r>
              <a:rPr lang="ru-RU" sz="2800" i="1">
                <a:latin typeface="Times New Roman" pitchFamily="18" charset="0"/>
                <a:ea typeface="Times New Roman" pitchFamily="18" charset="0"/>
                <a:cs typeface="Arial" charset="0"/>
              </a:rPr>
              <a:t>С</a:t>
            </a:r>
            <a:endParaRPr lang="ru-RU" i="1">
              <a:latin typeface="Calibri" pitchFamily="34" charset="0"/>
              <a:ea typeface="Times New Roman" pitchFamily="18" charset="0"/>
              <a:cs typeface="Arial" charset="0"/>
            </a:endParaRPr>
          </a:p>
        </p:txBody>
      </p:sp>
      <p:graphicFrame>
        <p:nvGraphicFramePr>
          <p:cNvPr id="7" name="Object 2"/>
          <p:cNvGraphicFramePr>
            <a:graphicFrameLocks noChangeAspect="1"/>
          </p:cNvGraphicFramePr>
          <p:nvPr/>
        </p:nvGraphicFramePr>
        <p:xfrm>
          <a:off x="6372225" y="1346200"/>
          <a:ext cx="1876425" cy="942975"/>
        </p:xfrm>
        <a:graphic>
          <a:graphicData uri="http://schemas.openxmlformats.org/presentationml/2006/ole">
            <mc:AlternateContent xmlns:mc="http://schemas.openxmlformats.org/markup-compatibility/2006">
              <mc:Choice xmlns:v="urn:schemas-microsoft-com:vml" Requires="v">
                <p:oleObj spid="_x0000_s18490" name="Equation" r:id="rId3" imgW="1879600" imgH="939800" progId="">
                  <p:embed/>
                </p:oleObj>
              </mc:Choice>
              <mc:Fallback>
                <p:oleObj name="Equation" r:id="rId3" imgW="1879600" imgH="9398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346200"/>
                        <a:ext cx="1876425"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Прямоугольник 7"/>
          <p:cNvSpPr>
            <a:spLocks noChangeArrowheads="1"/>
          </p:cNvSpPr>
          <p:nvPr/>
        </p:nvSpPr>
        <p:spPr bwMode="auto">
          <a:xfrm>
            <a:off x="684213" y="2476500"/>
            <a:ext cx="8351837" cy="3689350"/>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Молярная теплоёмкость газа зависит от условий его нагрева. </a:t>
            </a:r>
          </a:p>
          <a:p>
            <a:pPr eaLnBrk="1" hangingPunct="1">
              <a:lnSpc>
                <a:spcPct val="115000"/>
              </a:lnSpc>
              <a:spcAft>
                <a:spcPts val="1000"/>
              </a:spcAft>
            </a:pPr>
            <a:r>
              <a:rPr lang="ru-RU" sz="2800">
                <a:latin typeface="Times New Roman" pitchFamily="18" charset="0"/>
                <a:ea typeface="Times New Roman" pitchFamily="18" charset="0"/>
                <a:cs typeface="Arial" charset="0"/>
              </a:rPr>
              <a:t>  Различают </a:t>
            </a:r>
            <a:r>
              <a:rPr lang="ru-RU" sz="2800" b="1" i="1">
                <a:solidFill>
                  <a:srgbClr val="0070C0"/>
                </a:solidFill>
                <a:latin typeface="Times New Roman" pitchFamily="18" charset="0"/>
                <a:ea typeface="Times New Roman" pitchFamily="18" charset="0"/>
                <a:cs typeface="Arial" charset="0"/>
              </a:rPr>
              <a:t>молярную теплоёмкость при посто-янном объёме       </a:t>
            </a:r>
            <a:r>
              <a:rPr lang="ru-RU" sz="2800">
                <a:latin typeface="Times New Roman" pitchFamily="18" charset="0"/>
                <a:ea typeface="Times New Roman" pitchFamily="18" charset="0"/>
                <a:cs typeface="Arial" charset="0"/>
              </a:rPr>
              <a:t> и молярную теплоёмкость при по-стоянном давлении       , если в процессе нагревания газа его объём или давление поддерживались посто-янными.</a:t>
            </a:r>
          </a:p>
        </p:txBody>
      </p:sp>
      <p:graphicFrame>
        <p:nvGraphicFramePr>
          <p:cNvPr id="10" name="Object 3"/>
          <p:cNvGraphicFramePr>
            <a:graphicFrameLocks noChangeAspect="1"/>
          </p:cNvGraphicFramePr>
          <p:nvPr/>
        </p:nvGraphicFramePr>
        <p:xfrm>
          <a:off x="3059113" y="4149725"/>
          <a:ext cx="428625" cy="428625"/>
        </p:xfrm>
        <a:graphic>
          <a:graphicData uri="http://schemas.openxmlformats.org/presentationml/2006/ole">
            <mc:AlternateContent xmlns:mc="http://schemas.openxmlformats.org/markup-compatibility/2006">
              <mc:Choice xmlns:v="urn:schemas-microsoft-com:vml" Requires="v">
                <p:oleObj spid="_x0000_s18491" name="Equation" r:id="rId5" imgW="431613" imgH="431613" progId="">
                  <p:embed/>
                </p:oleObj>
              </mc:Choice>
              <mc:Fallback>
                <p:oleObj name="Equation" r:id="rId5" imgW="431613" imgH="431613"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4149725"/>
                        <a:ext cx="4286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25" name="Object 4"/>
          <p:cNvGraphicFramePr>
            <a:graphicFrameLocks noChangeAspect="1"/>
          </p:cNvGraphicFramePr>
          <p:nvPr/>
        </p:nvGraphicFramePr>
        <p:xfrm>
          <a:off x="1979613" y="1412875"/>
          <a:ext cx="1600200" cy="914400"/>
        </p:xfrm>
        <a:graphic>
          <a:graphicData uri="http://schemas.openxmlformats.org/presentationml/2006/ole">
            <mc:AlternateContent xmlns:mc="http://schemas.openxmlformats.org/markup-compatibility/2006">
              <mc:Choice xmlns:v="urn:schemas-microsoft-com:vml" Requires="v">
                <p:oleObj spid="_x0000_s18492" name="Equation" r:id="rId7" imgW="1600200" imgH="914400" progId="">
                  <p:embed/>
                </p:oleObj>
              </mc:Choice>
              <mc:Fallback>
                <p:oleObj name="Equation" r:id="rId7" imgW="1600200" imgH="914400" progId="">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1412875"/>
                        <a:ext cx="1600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26" name="Object 5"/>
          <p:cNvGraphicFramePr>
            <a:graphicFrameLocks noChangeAspect="1"/>
          </p:cNvGraphicFramePr>
          <p:nvPr/>
        </p:nvGraphicFramePr>
        <p:xfrm>
          <a:off x="3851275" y="4652963"/>
          <a:ext cx="406400" cy="469900"/>
        </p:xfrm>
        <a:graphic>
          <a:graphicData uri="http://schemas.openxmlformats.org/presentationml/2006/ole">
            <mc:AlternateContent xmlns:mc="http://schemas.openxmlformats.org/markup-compatibility/2006">
              <mc:Choice xmlns:v="urn:schemas-microsoft-com:vml" Requires="v">
                <p:oleObj spid="_x0000_s18493" name="Equation" r:id="rId9" imgW="406224" imgH="469696" progId="">
                  <p:embed/>
                </p:oleObj>
              </mc:Choice>
              <mc:Fallback>
                <p:oleObj name="Equation" r:id="rId9" imgW="406224" imgH="469696" progId="">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275" y="4652963"/>
                        <a:ext cx="406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6425"/>
                                        </p:tgtEl>
                                        <p:attrNameLst>
                                          <p:attrName>style.visibility</p:attrName>
                                        </p:attrNameLst>
                                      </p:cBhvr>
                                      <p:to>
                                        <p:strVal val="visible"/>
                                      </p:to>
                                    </p:set>
                                    <p:animEffect transition="in" filter="fade">
                                      <p:cBhvr>
                                        <p:cTn id="15" dur="500"/>
                                        <p:tgtEl>
                                          <p:spTgt spid="164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500"/>
                                        <p:tgtEl>
                                          <p:spTgt spid="8">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6426"/>
                                        </p:tgtEl>
                                        <p:attrNameLst>
                                          <p:attrName>style.visibility</p:attrName>
                                        </p:attrNameLst>
                                      </p:cBhvr>
                                      <p:to>
                                        <p:strVal val="visible"/>
                                      </p:to>
                                    </p:set>
                                    <p:animEffect transition="in" filter="fade">
                                      <p:cBhvr>
                                        <p:cTn id="37" dur="500"/>
                                        <p:tgtEl>
                                          <p:spTgt spid="16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5"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539750" y="692150"/>
            <a:ext cx="8424863" cy="4524375"/>
          </a:xfrm>
          <a:prstGeom prst="rect">
            <a:avLst/>
          </a:prstGeom>
          <a:noFill/>
          <a:ln w="9525">
            <a:noFill/>
            <a:miter lim="800000"/>
            <a:headEnd/>
            <a:tailEnd/>
          </a:ln>
        </p:spPr>
        <p:txBody>
          <a:bodyPr>
            <a:spAutoFit/>
          </a:bodyPr>
          <a:lstStyle/>
          <a:p>
            <a:pPr marL="342900" indent="-342900" eaLnBrk="1" hangingPunct="1">
              <a:lnSpc>
                <a:spcPct val="150000"/>
              </a:lnSpc>
            </a:pPr>
            <a:r>
              <a:rPr lang="ru-RU" sz="3200" dirty="0">
                <a:solidFill>
                  <a:srgbClr val="0070C0"/>
                </a:solidFill>
                <a:latin typeface="Times New Roman" pitchFamily="18" charset="0"/>
                <a:ea typeface="Calibri" pitchFamily="34" charset="0"/>
                <a:cs typeface="Times New Roman" pitchFamily="18" charset="0"/>
              </a:rPr>
              <a:t>	</a:t>
            </a:r>
            <a:r>
              <a:rPr lang="ru-RU" sz="3200" dirty="0">
                <a:latin typeface="Times New Roman" pitchFamily="18" charset="0"/>
                <a:ea typeface="Calibri" pitchFamily="34" charset="0"/>
                <a:cs typeface="Times New Roman" pitchFamily="18" charset="0"/>
              </a:rPr>
              <a:t>			Содержание</a:t>
            </a:r>
          </a:p>
          <a:p>
            <a:pPr lvl="0" algn="ctr">
              <a:lnSpc>
                <a:spcPct val="150000"/>
              </a:lnSpc>
              <a:spcBef>
                <a:spcPts val="0"/>
              </a:spcBef>
              <a:spcAft>
                <a:spcPts val="0"/>
              </a:spcAft>
              <a:buClr>
                <a:schemeClr val="dk1"/>
              </a:buClr>
              <a:buSzPts val="2800"/>
            </a:pPr>
            <a:r>
              <a:rPr lang="ru-RU" sz="3200" dirty="0" smtClean="0">
                <a:solidFill>
                  <a:schemeClr val="dk1"/>
                </a:solidFill>
                <a:latin typeface="Times New Roman"/>
                <a:ea typeface="Times New Roman"/>
                <a:cs typeface="Times New Roman"/>
                <a:sym typeface="Times New Roman"/>
              </a:rPr>
              <a:t>Лекционные экспонаты</a:t>
            </a:r>
          </a:p>
          <a:p>
            <a:pPr marL="342900" indent="-342900" eaLnBrk="1" hangingPunct="1">
              <a:lnSpc>
                <a:spcPct val="150000"/>
              </a:lnSpc>
              <a:buFontTx/>
              <a:buAutoNum type="arabicPeriod"/>
            </a:pPr>
            <a:r>
              <a:rPr lang="ru-RU" sz="3200" dirty="0" smtClean="0">
                <a:latin typeface="Times New Roman" pitchFamily="18" charset="0"/>
                <a:ea typeface="Calibri" pitchFamily="34" charset="0"/>
                <a:cs typeface="Times New Roman" pitchFamily="18" charset="0"/>
              </a:rPr>
              <a:t>Первое </a:t>
            </a:r>
            <a:r>
              <a:rPr lang="ru-RU" sz="3200" dirty="0">
                <a:latin typeface="Times New Roman" pitchFamily="18" charset="0"/>
                <a:ea typeface="Calibri" pitchFamily="34" charset="0"/>
                <a:cs typeface="Times New Roman" pitchFamily="18" charset="0"/>
              </a:rPr>
              <a:t>начало термодинамики</a:t>
            </a:r>
          </a:p>
          <a:p>
            <a:pPr marL="342900" indent="-342900" eaLnBrk="1" hangingPunct="1">
              <a:lnSpc>
                <a:spcPct val="150000"/>
              </a:lnSpc>
              <a:buFontTx/>
              <a:buAutoNum type="arabicPeriod"/>
            </a:pPr>
            <a:r>
              <a:rPr lang="ru-RU" sz="3200" dirty="0">
                <a:latin typeface="Times New Roman" pitchFamily="18" charset="0"/>
                <a:cs typeface="Times New Roman" pitchFamily="18" charset="0"/>
              </a:rPr>
              <a:t>Второй закон термодинамики</a:t>
            </a:r>
          </a:p>
          <a:p>
            <a:pPr marL="342900" indent="-342900" eaLnBrk="1" hangingPunct="1">
              <a:lnSpc>
                <a:spcPct val="150000"/>
              </a:lnSpc>
            </a:pPr>
            <a:r>
              <a:rPr lang="ru-RU" sz="3200" dirty="0">
                <a:latin typeface="Times New Roman" pitchFamily="18" charset="0"/>
                <a:cs typeface="Times New Roman" pitchFamily="18" charset="0"/>
              </a:rPr>
              <a:t>3. Третье начало термодинамики</a:t>
            </a:r>
            <a:endParaRPr lang="ru-RU" sz="3200" dirty="0">
              <a:solidFill>
                <a:srgbClr val="00B050"/>
              </a:solidFill>
              <a:cs typeface="Times New Roman" pitchFamily="18" charset="0"/>
            </a:endParaRPr>
          </a:p>
          <a:p>
            <a:pPr marL="342900" indent="-342900" eaLnBrk="1" hangingPunct="1">
              <a:lnSpc>
                <a:spcPct val="150000"/>
              </a:lnSpc>
              <a:buFontTx/>
              <a:buAutoNum type="arabicPeriod"/>
            </a:pPr>
            <a:endParaRPr lang="ru-RU" sz="3200" dirty="0">
              <a:latin typeface="Times New Roman" pitchFamily="18" charset="0"/>
              <a:ea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468313" y="5445125"/>
            <a:ext cx="2447925" cy="7921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ru-RU"/>
          </a:p>
        </p:txBody>
      </p:sp>
      <p:sp>
        <p:nvSpPr>
          <p:cNvPr id="2" name="Прямоугольник 1"/>
          <p:cNvSpPr>
            <a:spLocks noChangeArrowheads="1"/>
          </p:cNvSpPr>
          <p:nvPr/>
        </p:nvSpPr>
        <p:spPr bwMode="auto">
          <a:xfrm>
            <a:off x="468313" y="333375"/>
            <a:ext cx="8405812" cy="407352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Запишем первый закон термодинамики в дифферен-циальной форме для одного моля газа:  </a:t>
            </a:r>
          </a:p>
          <a:p>
            <a:pPr eaLnBrk="1" hangingPunct="1">
              <a:lnSpc>
                <a:spcPct val="115000"/>
              </a:lnSpc>
              <a:spcAft>
                <a:spcPts val="1000"/>
              </a:spcAft>
            </a:pPr>
            <a:r>
              <a:rPr lang="ru-RU" sz="2800">
                <a:latin typeface="Times New Roman" pitchFamily="18" charset="0"/>
                <a:ea typeface="Times New Roman" pitchFamily="18" charset="0"/>
                <a:cs typeface="Arial" charset="0"/>
              </a:rPr>
              <a:t> </a:t>
            </a:r>
          </a:p>
          <a:p>
            <a:pPr eaLnBrk="1" hangingPunct="1">
              <a:lnSpc>
                <a:spcPct val="115000"/>
              </a:lnSpc>
              <a:spcAft>
                <a:spcPts val="1000"/>
              </a:spcAft>
            </a:pPr>
            <a:r>
              <a:rPr lang="ru-RU" sz="2800">
                <a:latin typeface="Times New Roman" pitchFamily="18" charset="0"/>
                <a:ea typeface="Times New Roman" pitchFamily="18" charset="0"/>
                <a:cs typeface="Arial" charset="0"/>
              </a:rPr>
              <a:t>  Тогда для молярной теплоёмкости при постоянном объёме  получим формулу:</a:t>
            </a:r>
          </a:p>
          <a:p>
            <a:pPr eaLnBrk="1" hangingPunct="1">
              <a:lnSpc>
                <a:spcPct val="115000"/>
              </a:lnSpc>
              <a:spcAft>
                <a:spcPts val="1000"/>
              </a:spcAft>
            </a:pPr>
            <a:r>
              <a:rPr lang="ru-RU" sz="2800">
                <a:latin typeface="Times New Roman" pitchFamily="18" charset="0"/>
                <a:ea typeface="Times New Roman" pitchFamily="18" charset="0"/>
                <a:cs typeface="Arial" charset="0"/>
              </a:rPr>
              <a:t>             </a:t>
            </a:r>
          </a:p>
          <a:p>
            <a:pPr eaLnBrk="1" hangingPunct="1">
              <a:lnSpc>
                <a:spcPct val="115000"/>
              </a:lnSpc>
              <a:spcAft>
                <a:spcPts val="1000"/>
              </a:spcAft>
            </a:pPr>
            <a:r>
              <a:rPr lang="ru-RU" sz="2800">
                <a:latin typeface="Times New Roman" pitchFamily="18" charset="0"/>
                <a:ea typeface="Times New Roman" pitchFamily="18" charset="0"/>
                <a:cs typeface="Arial" charset="0"/>
              </a:rPr>
              <a:t>  Если газ нагревается при постоянном давлении, то </a:t>
            </a:r>
            <a:endParaRPr lang="ru-RU">
              <a:latin typeface="Calibri" pitchFamily="34" charset="0"/>
              <a:ea typeface="Times New Roman" pitchFamily="18" charset="0"/>
              <a:cs typeface="Arial" charset="0"/>
            </a:endParaRPr>
          </a:p>
        </p:txBody>
      </p:sp>
      <p:graphicFrame>
        <p:nvGraphicFramePr>
          <p:cNvPr id="4" name="Object 2"/>
          <p:cNvGraphicFramePr>
            <a:graphicFrameLocks noChangeAspect="1"/>
          </p:cNvGraphicFramePr>
          <p:nvPr/>
        </p:nvGraphicFramePr>
        <p:xfrm>
          <a:off x="1743075" y="1341438"/>
          <a:ext cx="6124575" cy="838200"/>
        </p:xfrm>
        <a:graphic>
          <a:graphicData uri="http://schemas.openxmlformats.org/presentationml/2006/ole">
            <mc:AlternateContent xmlns:mc="http://schemas.openxmlformats.org/markup-compatibility/2006">
              <mc:Choice xmlns:v="urn:schemas-microsoft-com:vml" Requires="v">
                <p:oleObj spid="_x0000_s19512" name="Equation" r:id="rId3" imgW="6121400" imgH="838200" progId="">
                  <p:embed/>
                </p:oleObj>
              </mc:Choice>
              <mc:Fallback>
                <p:oleObj name="Equation" r:id="rId3" imgW="6121400" imgH="83820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1341438"/>
                        <a:ext cx="612457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2627313" y="3095625"/>
          <a:ext cx="4305300" cy="838200"/>
        </p:xfrm>
        <a:graphic>
          <a:graphicData uri="http://schemas.openxmlformats.org/presentationml/2006/ole">
            <mc:AlternateContent xmlns:mc="http://schemas.openxmlformats.org/markup-compatibility/2006">
              <mc:Choice xmlns:v="urn:schemas-microsoft-com:vml" Requires="v">
                <p:oleObj spid="_x0000_s19513" name="Equation" r:id="rId5" imgW="4305300" imgH="838200" progId="">
                  <p:embed/>
                </p:oleObj>
              </mc:Choice>
              <mc:Fallback>
                <p:oleObj name="Equation" r:id="rId5" imgW="4305300" imgH="83820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3095625"/>
                        <a:ext cx="4305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1376363" y="4406900"/>
          <a:ext cx="6858000" cy="838200"/>
        </p:xfrm>
        <a:graphic>
          <a:graphicData uri="http://schemas.openxmlformats.org/presentationml/2006/ole">
            <mc:AlternateContent xmlns:mc="http://schemas.openxmlformats.org/markup-compatibility/2006">
              <mc:Choice xmlns:v="urn:schemas-microsoft-com:vml" Requires="v">
                <p:oleObj spid="_x0000_s19514" name="Equation" r:id="rId7" imgW="6858000" imgH="838200" progId="">
                  <p:embed/>
                </p:oleObj>
              </mc:Choice>
              <mc:Fallback>
                <p:oleObj name="Equation" r:id="rId7" imgW="6858000" imgH="838200" progId="">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6363" y="4406900"/>
                        <a:ext cx="6858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nvGraphicFramePr>
        <p:xfrm>
          <a:off x="736600" y="5589588"/>
          <a:ext cx="2009775" cy="466725"/>
        </p:xfrm>
        <a:graphic>
          <a:graphicData uri="http://schemas.openxmlformats.org/presentationml/2006/ole">
            <mc:AlternateContent xmlns:mc="http://schemas.openxmlformats.org/markup-compatibility/2006">
              <mc:Choice xmlns:v="urn:schemas-microsoft-com:vml" Requires="v">
                <p:oleObj spid="_x0000_s19515" name="Equation" r:id="rId9" imgW="2006600" imgH="469900" progId="">
                  <p:embed/>
                </p:oleObj>
              </mc:Choice>
              <mc:Fallback>
                <p:oleObj name="Equation" r:id="rId9" imgW="2006600" imgH="469900" progId="">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600" y="5589588"/>
                        <a:ext cx="20097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Прямоугольник 11"/>
          <p:cNvSpPr>
            <a:spLocks noChangeArrowheads="1"/>
          </p:cNvSpPr>
          <p:nvPr/>
        </p:nvSpPr>
        <p:spPr bwMode="auto">
          <a:xfrm>
            <a:off x="3149600" y="5297488"/>
            <a:ext cx="5815013" cy="1084262"/>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Это соотношение называется </a:t>
            </a:r>
            <a:r>
              <a:rPr lang="ru-RU" sz="2800" b="1" i="1">
                <a:solidFill>
                  <a:srgbClr val="0070C0"/>
                </a:solidFill>
                <a:latin typeface="Times New Roman" pitchFamily="18" charset="0"/>
                <a:ea typeface="Times New Roman" pitchFamily="18" charset="0"/>
                <a:cs typeface="Arial" charset="0"/>
              </a:rPr>
              <a:t>уравнение Майера.</a:t>
            </a:r>
            <a:endParaRPr lang="ru-RU" sz="2800">
              <a:latin typeface="Times New Roman" pitchFamily="18"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build="p"/>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66750" y="404813"/>
            <a:ext cx="8208963" cy="2074862"/>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Оно показывает, что универсальная газовая посто-янная численно равна работе, совершаемой одним молем газа при нагревании его на один градус в изо-барическом процессе.</a:t>
            </a:r>
          </a:p>
        </p:txBody>
      </p:sp>
      <p:pic>
        <p:nvPicPr>
          <p:cNvPr id="3" name="Рисунок 2"/>
          <p:cNvPicPr>
            <a:picLocks noChangeAspect="1" noChangeArrowheads="1"/>
          </p:cNvPicPr>
          <p:nvPr/>
        </p:nvPicPr>
        <p:blipFill>
          <a:blip r:embed="rId2" cstate="print"/>
          <a:srcRect/>
          <a:stretch>
            <a:fillRect/>
          </a:stretch>
        </p:blipFill>
        <p:spPr bwMode="auto">
          <a:xfrm>
            <a:off x="1819275" y="2632075"/>
            <a:ext cx="5489575" cy="346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39750" y="346075"/>
            <a:ext cx="8424863" cy="2570163"/>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На этом графике показаны две изотермы и два  воз-можных процесса нагрева газа от       до      . При на-греве при постоянном давлении газ совершает ещё и работу                              , численно равную площади жёлтого прямоугольника. Поэтому                  . </a:t>
            </a:r>
          </a:p>
        </p:txBody>
      </p:sp>
      <p:graphicFrame>
        <p:nvGraphicFramePr>
          <p:cNvPr id="4" name="Object 2"/>
          <p:cNvGraphicFramePr>
            <a:graphicFrameLocks noChangeAspect="1"/>
          </p:cNvGraphicFramePr>
          <p:nvPr/>
        </p:nvGraphicFramePr>
        <p:xfrm>
          <a:off x="5795963" y="908050"/>
          <a:ext cx="309562" cy="428625"/>
        </p:xfrm>
        <a:graphic>
          <a:graphicData uri="http://schemas.openxmlformats.org/presentationml/2006/ole">
            <mc:AlternateContent xmlns:mc="http://schemas.openxmlformats.org/markup-compatibility/2006">
              <mc:Choice xmlns:v="urn:schemas-microsoft-com:vml" Requires="v">
                <p:oleObj spid="_x0000_s21561" name="Equation" r:id="rId3" imgW="304668" imgH="431613" progId="">
                  <p:embed/>
                </p:oleObj>
              </mc:Choice>
              <mc:Fallback>
                <p:oleObj name="Equation" r:id="rId3" imgW="304668" imgH="431613"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908050"/>
                        <a:ext cx="309562"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6804025" y="908050"/>
          <a:ext cx="349250" cy="428625"/>
        </p:xfrm>
        <a:graphic>
          <a:graphicData uri="http://schemas.openxmlformats.org/presentationml/2006/ole">
            <mc:AlternateContent xmlns:mc="http://schemas.openxmlformats.org/markup-compatibility/2006">
              <mc:Choice xmlns:v="urn:schemas-microsoft-com:vml" Requires="v">
                <p:oleObj spid="_x0000_s21562" name="Equation" r:id="rId5" imgW="342751" imgH="431613" progId="">
                  <p:embed/>
                </p:oleObj>
              </mc:Choice>
              <mc:Fallback>
                <p:oleObj name="Equation" r:id="rId5" imgW="342751" imgH="431613"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908050"/>
                        <a:ext cx="3492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1763713" y="1916113"/>
          <a:ext cx="2471737" cy="485775"/>
        </p:xfrm>
        <a:graphic>
          <a:graphicData uri="http://schemas.openxmlformats.org/presentationml/2006/ole">
            <mc:AlternateContent xmlns:mc="http://schemas.openxmlformats.org/markup-compatibility/2006">
              <mc:Choice xmlns:v="urn:schemas-microsoft-com:vml" Requires="v">
                <p:oleObj spid="_x0000_s21563" name="Equation" r:id="rId7" imgW="2425700" imgH="482600" progId="">
                  <p:embed/>
                </p:oleObj>
              </mc:Choice>
              <mc:Fallback>
                <p:oleObj name="Equation" r:id="rId7" imgW="2425700" imgH="482600" progId="">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713" y="1916113"/>
                        <a:ext cx="2471737"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Прямоугольник 10"/>
          <p:cNvSpPr>
            <a:spLocks noChangeArrowheads="1"/>
          </p:cNvSpPr>
          <p:nvPr/>
        </p:nvSpPr>
        <p:spPr bwMode="auto">
          <a:xfrm>
            <a:off x="539750" y="3011488"/>
            <a:ext cx="8424863" cy="1814512"/>
          </a:xfrm>
          <a:prstGeom prst="rect">
            <a:avLst/>
          </a:prstGeom>
          <a:noFill/>
          <a:ln w="9525">
            <a:noFill/>
            <a:miter lim="800000"/>
            <a:headEnd/>
            <a:tailEnd/>
          </a:ln>
        </p:spPr>
        <p:txBody>
          <a:bodyPr>
            <a:spAutoFit/>
          </a:bodyPr>
          <a:lstStyle/>
          <a:p>
            <a:pPr eaLnBrk="1" hangingPunct="1">
              <a:spcAft>
                <a:spcPts val="1000"/>
              </a:spcAft>
            </a:pPr>
            <a:r>
              <a:rPr lang="ru-RU" sz="2800">
                <a:latin typeface="Times New Roman" pitchFamily="18" charset="0"/>
                <a:ea typeface="Times New Roman" pitchFamily="18" charset="0"/>
                <a:cs typeface="Arial" charset="0"/>
              </a:rPr>
              <a:t>Из формул для молярных теплоёмкостей газов следу-ет, что их величины определяются только числом сте-пеней свободы молекулы и </a:t>
            </a:r>
            <a:r>
              <a:rPr lang="ru-RU" sz="2800" b="1" i="1">
                <a:solidFill>
                  <a:srgbClr val="0070C0"/>
                </a:solidFill>
                <a:latin typeface="Times New Roman" pitchFamily="18" charset="0"/>
                <a:ea typeface="Times New Roman" pitchFamily="18" charset="0"/>
                <a:cs typeface="Arial" charset="0"/>
              </a:rPr>
              <a:t>не зависят от темпера-туры</a:t>
            </a:r>
            <a:r>
              <a:rPr lang="ru-RU" sz="2800">
                <a:latin typeface="Times New Roman" pitchFamily="18" charset="0"/>
                <a:ea typeface="Times New Roman" pitchFamily="18" charset="0"/>
                <a:cs typeface="Arial" charset="0"/>
              </a:rPr>
              <a:t>.  </a:t>
            </a:r>
          </a:p>
        </p:txBody>
      </p:sp>
      <p:sp>
        <p:nvSpPr>
          <p:cNvPr id="12" name="Прямоугольник 11"/>
          <p:cNvSpPr>
            <a:spLocks noChangeArrowheads="1"/>
          </p:cNvSpPr>
          <p:nvPr/>
        </p:nvSpPr>
        <p:spPr bwMode="auto">
          <a:xfrm>
            <a:off x="539750" y="4924425"/>
            <a:ext cx="8424863" cy="1384300"/>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Этот вывод МКТ справедлив для одноатомных моле-кул, а для двухатомных газов  только в интервале тем-ператур от 100 до 1000 К. </a:t>
            </a:r>
            <a:endParaRPr lang="ru-RU">
              <a:latin typeface="Calibri" pitchFamily="34" charset="0"/>
              <a:ea typeface="Times New Roman" pitchFamily="18" charset="0"/>
              <a:cs typeface="Arial" charset="0"/>
            </a:endParaRPr>
          </a:p>
        </p:txBody>
      </p:sp>
      <p:graphicFrame>
        <p:nvGraphicFramePr>
          <p:cNvPr id="18477" name="Object 5"/>
          <p:cNvGraphicFramePr>
            <a:graphicFrameLocks noChangeAspect="1"/>
          </p:cNvGraphicFramePr>
          <p:nvPr/>
        </p:nvGraphicFramePr>
        <p:xfrm>
          <a:off x="6156325" y="2349500"/>
          <a:ext cx="1244600" cy="469900"/>
        </p:xfrm>
        <a:graphic>
          <a:graphicData uri="http://schemas.openxmlformats.org/presentationml/2006/ole">
            <mc:AlternateContent xmlns:mc="http://schemas.openxmlformats.org/markup-compatibility/2006">
              <mc:Choice xmlns:v="urn:schemas-microsoft-com:vml" Requires="v">
                <p:oleObj spid="_x0000_s21564" name="Equation" r:id="rId9" imgW="1244600" imgH="469900" progId="">
                  <p:embed/>
                </p:oleObj>
              </mc:Choice>
              <mc:Fallback>
                <p:oleObj name="Equation" r:id="rId9" imgW="1244600" imgH="469900" progId="">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325" y="2349500"/>
                        <a:ext cx="124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8477"/>
                                        </p:tgtEl>
                                        <p:attrNameLst>
                                          <p:attrName>style.visibility</p:attrName>
                                        </p:attrNameLst>
                                      </p:cBhvr>
                                      <p:to>
                                        <p:strVal val="visible"/>
                                      </p:to>
                                    </p:set>
                                    <p:animEffect transition="in" filter="fade">
                                      <p:cBhvr>
                                        <p:cTn id="19" dur="500"/>
                                        <p:tgtEl>
                                          <p:spTgt spid="184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noChangeArrowheads="1"/>
          </p:cNvPicPr>
          <p:nvPr/>
        </p:nvPicPr>
        <p:blipFill>
          <a:blip r:embed="rId3" cstate="print"/>
          <a:srcRect/>
          <a:stretch>
            <a:fillRect/>
          </a:stretch>
        </p:blipFill>
        <p:spPr bwMode="auto">
          <a:xfrm>
            <a:off x="2627313" y="476250"/>
            <a:ext cx="4392612" cy="3097213"/>
          </a:xfrm>
          <a:prstGeom prst="rect">
            <a:avLst/>
          </a:prstGeom>
          <a:noFill/>
          <a:ln w="9525">
            <a:noFill/>
            <a:miter lim="800000"/>
            <a:headEnd/>
            <a:tailEnd/>
          </a:ln>
        </p:spPr>
      </p:pic>
      <p:sp>
        <p:nvSpPr>
          <p:cNvPr id="4" name="Прямоугольник 3"/>
          <p:cNvSpPr>
            <a:spLocks noChangeArrowheads="1"/>
          </p:cNvSpPr>
          <p:nvPr/>
        </p:nvSpPr>
        <p:spPr bwMode="auto">
          <a:xfrm>
            <a:off x="684213" y="3573463"/>
            <a:ext cx="8208962" cy="157797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Из этого качественного графика зависимости моляр-ной теплоёмкости        двухатомных газов от темпе-ратуры видно, что:</a:t>
            </a:r>
          </a:p>
        </p:txBody>
      </p:sp>
      <p:graphicFrame>
        <p:nvGraphicFramePr>
          <p:cNvPr id="6" name="Object 2"/>
          <p:cNvGraphicFramePr>
            <a:graphicFrameLocks noChangeAspect="1"/>
          </p:cNvGraphicFramePr>
          <p:nvPr/>
        </p:nvGraphicFramePr>
        <p:xfrm>
          <a:off x="3635375" y="4149725"/>
          <a:ext cx="428625" cy="428625"/>
        </p:xfrm>
        <a:graphic>
          <a:graphicData uri="http://schemas.openxmlformats.org/presentationml/2006/ole">
            <mc:AlternateContent xmlns:mc="http://schemas.openxmlformats.org/markup-compatibility/2006">
              <mc:Choice xmlns:v="urn:schemas-microsoft-com:vml" Requires="v">
                <p:oleObj spid="_x0000_s22585" name="Equation" r:id="rId4" imgW="431613" imgH="431613" progId="">
                  <p:embed/>
                </p:oleObj>
              </mc:Choice>
              <mc:Fallback>
                <p:oleObj name="Equation" r:id="rId4" imgW="431613" imgH="431613"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4149725"/>
                        <a:ext cx="4286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Прямоугольник 6"/>
          <p:cNvSpPr/>
          <p:nvPr/>
        </p:nvSpPr>
        <p:spPr>
          <a:xfrm>
            <a:off x="684213" y="5157788"/>
            <a:ext cx="8208962" cy="1082675"/>
          </a:xfrm>
          <a:prstGeom prst="rect">
            <a:avLst/>
          </a:prstGeom>
        </p:spPr>
        <p:txBody>
          <a:bodyPr>
            <a:spAutoFit/>
          </a:bodyPr>
          <a:lstStyle/>
          <a:p>
            <a:pPr marL="342900" indent="-342900" eaLnBrk="1" fontAlgn="auto" hangingPunct="1">
              <a:lnSpc>
                <a:spcPct val="115000"/>
              </a:lnSpc>
              <a:spcBef>
                <a:spcPts val="0"/>
              </a:spcBef>
              <a:spcAft>
                <a:spcPts val="0"/>
              </a:spcAft>
              <a:buFont typeface="Symbol"/>
              <a:buChar char=""/>
              <a:defRPr/>
            </a:pPr>
            <a:r>
              <a:rPr lang="ru-RU" sz="2800" dirty="0">
                <a:latin typeface="Times New Roman"/>
                <a:ea typeface="Times New Roman"/>
                <a:cs typeface="Arial"/>
              </a:rPr>
              <a:t>при низкой температуре (   50 К) </a:t>
            </a:r>
          </a:p>
          <a:p>
            <a:pPr marL="539115" eaLnBrk="1" fontAlgn="auto" hangingPunct="1">
              <a:lnSpc>
                <a:spcPct val="115000"/>
              </a:lnSpc>
              <a:spcBef>
                <a:spcPts val="0"/>
              </a:spcBef>
              <a:spcAft>
                <a:spcPts val="1000"/>
              </a:spcAft>
              <a:defRPr/>
            </a:pPr>
            <a:r>
              <a:rPr lang="ru-RU" sz="2800" dirty="0">
                <a:latin typeface="Times New Roman"/>
                <a:ea typeface="Times New Roman"/>
                <a:cs typeface="Arial"/>
              </a:rPr>
              <a:t>     =         (как для одноатомных газов),</a:t>
            </a:r>
          </a:p>
        </p:txBody>
      </p:sp>
      <p:graphicFrame>
        <p:nvGraphicFramePr>
          <p:cNvPr id="9" name="Object 3"/>
          <p:cNvGraphicFramePr>
            <a:graphicFrameLocks noChangeAspect="1"/>
          </p:cNvGraphicFramePr>
          <p:nvPr/>
        </p:nvGraphicFramePr>
        <p:xfrm>
          <a:off x="5003800" y="5373688"/>
          <a:ext cx="238125" cy="161925"/>
        </p:xfrm>
        <a:graphic>
          <a:graphicData uri="http://schemas.openxmlformats.org/presentationml/2006/ole">
            <mc:AlternateContent xmlns:mc="http://schemas.openxmlformats.org/markup-compatibility/2006">
              <mc:Choice xmlns:v="urn:schemas-microsoft-com:vml" Requires="v">
                <p:oleObj spid="_x0000_s22586" name="Equation" r:id="rId6" imgW="241091" imgH="164957" progId="">
                  <p:embed/>
                </p:oleObj>
              </mc:Choice>
              <mc:Fallback>
                <p:oleObj name="Equation" r:id="rId6" imgW="241091" imgH="164957"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5373688"/>
                        <a:ext cx="2381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nvGraphicFramePr>
        <p:xfrm>
          <a:off x="1258888" y="5737225"/>
          <a:ext cx="428625" cy="428625"/>
        </p:xfrm>
        <a:graphic>
          <a:graphicData uri="http://schemas.openxmlformats.org/presentationml/2006/ole">
            <mc:AlternateContent xmlns:mc="http://schemas.openxmlformats.org/markup-compatibility/2006">
              <mc:Choice xmlns:v="urn:schemas-microsoft-com:vml" Requires="v">
                <p:oleObj spid="_x0000_s22587" name="Equation" r:id="rId8" imgW="431613" imgH="431613" progId="">
                  <p:embed/>
                </p:oleObj>
              </mc:Choice>
              <mc:Fallback>
                <p:oleObj name="Equation" r:id="rId8" imgW="431613" imgH="431613" progId="">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5737225"/>
                        <a:ext cx="4286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2071688" y="5543550"/>
          <a:ext cx="628650" cy="838200"/>
        </p:xfrm>
        <a:graphic>
          <a:graphicData uri="http://schemas.openxmlformats.org/presentationml/2006/ole">
            <mc:AlternateContent xmlns:mc="http://schemas.openxmlformats.org/markup-compatibility/2006">
              <mc:Choice xmlns:v="urn:schemas-microsoft-com:vml" Requires="v">
                <p:oleObj spid="_x0000_s22588" name="Equation" r:id="rId9" imgW="622030" imgH="837836" progId="">
                  <p:embed/>
                </p:oleObj>
              </mc:Choice>
              <mc:Fallback>
                <p:oleObj name="Equation" r:id="rId9" imgW="622030" imgH="837836" progId="">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1688" y="5543550"/>
                        <a:ext cx="6286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1135063" y="984250"/>
          <a:ext cx="428625" cy="428625"/>
        </p:xfrm>
        <a:graphic>
          <a:graphicData uri="http://schemas.openxmlformats.org/presentationml/2006/ole">
            <mc:AlternateContent xmlns:mc="http://schemas.openxmlformats.org/markup-compatibility/2006">
              <mc:Choice xmlns:v="urn:schemas-microsoft-com:vml" Requires="v">
                <p:oleObj spid="_x0000_s23607" name="Equation" r:id="rId3" imgW="431613" imgH="431613" progId="">
                  <p:embed/>
                </p:oleObj>
              </mc:Choice>
              <mc:Fallback>
                <p:oleObj name="Equation" r:id="rId3" imgW="431613" imgH="431613"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063" y="984250"/>
                        <a:ext cx="4286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Прямоугольник 3"/>
          <p:cNvSpPr/>
          <p:nvPr/>
        </p:nvSpPr>
        <p:spPr>
          <a:xfrm>
            <a:off x="611188" y="257175"/>
            <a:ext cx="8208962" cy="1887538"/>
          </a:xfrm>
          <a:prstGeom prst="rect">
            <a:avLst/>
          </a:prstGeom>
        </p:spPr>
        <p:txBody>
          <a:bodyPr>
            <a:spAutoFit/>
          </a:bodyPr>
          <a:lstStyle/>
          <a:p>
            <a:pPr marL="342900" indent="-342900" eaLnBrk="1" fontAlgn="auto" hangingPunct="1">
              <a:lnSpc>
                <a:spcPct val="115000"/>
              </a:lnSpc>
              <a:spcBef>
                <a:spcPts val="0"/>
              </a:spcBef>
              <a:spcAft>
                <a:spcPts val="1200"/>
              </a:spcAft>
              <a:buFont typeface="Symbol"/>
              <a:buChar char=""/>
              <a:defRPr/>
            </a:pPr>
            <a:r>
              <a:rPr lang="ru-RU" sz="2800" dirty="0">
                <a:latin typeface="Times New Roman"/>
                <a:ea typeface="Times New Roman"/>
                <a:cs typeface="Arial"/>
              </a:rPr>
              <a:t>при нормальной температуре (273 К) </a:t>
            </a:r>
          </a:p>
          <a:p>
            <a:pPr eaLnBrk="1" fontAlgn="auto" hangingPunct="1">
              <a:lnSpc>
                <a:spcPct val="115000"/>
              </a:lnSpc>
              <a:spcBef>
                <a:spcPts val="0"/>
              </a:spcBef>
              <a:spcAft>
                <a:spcPts val="1200"/>
              </a:spcAft>
              <a:defRPr/>
            </a:pPr>
            <a:r>
              <a:rPr lang="ru-RU" sz="2800" dirty="0">
                <a:latin typeface="Times New Roman"/>
                <a:ea typeface="Times New Roman"/>
                <a:cs typeface="Arial"/>
              </a:rPr>
              <a:t>          =        ,</a:t>
            </a:r>
          </a:p>
          <a:p>
            <a:pPr marL="342900" indent="-342900" eaLnBrk="1" fontAlgn="auto" hangingPunct="1">
              <a:lnSpc>
                <a:spcPct val="115000"/>
              </a:lnSpc>
              <a:spcBef>
                <a:spcPts val="0"/>
              </a:spcBef>
              <a:spcAft>
                <a:spcPts val="1200"/>
              </a:spcAft>
              <a:buFont typeface="Symbol"/>
              <a:buChar char=""/>
              <a:defRPr/>
            </a:pPr>
            <a:r>
              <a:rPr lang="ru-RU" sz="2800" dirty="0">
                <a:latin typeface="Times New Roman"/>
                <a:ea typeface="Times New Roman"/>
                <a:cs typeface="Arial"/>
              </a:rPr>
              <a:t>при очень высокой – (    6000 К) </a:t>
            </a:r>
          </a:p>
        </p:txBody>
      </p:sp>
      <p:graphicFrame>
        <p:nvGraphicFramePr>
          <p:cNvPr id="6" name="Object 3"/>
          <p:cNvGraphicFramePr>
            <a:graphicFrameLocks noChangeAspect="1"/>
          </p:cNvGraphicFramePr>
          <p:nvPr/>
        </p:nvGraphicFramePr>
        <p:xfrm>
          <a:off x="1855788" y="790575"/>
          <a:ext cx="628650" cy="838200"/>
        </p:xfrm>
        <a:graphic>
          <a:graphicData uri="http://schemas.openxmlformats.org/presentationml/2006/ole">
            <mc:AlternateContent xmlns:mc="http://schemas.openxmlformats.org/markup-compatibility/2006">
              <mc:Choice xmlns:v="urn:schemas-microsoft-com:vml" Requires="v">
                <p:oleObj spid="_x0000_s23608" name="Equation" r:id="rId5" imgW="622030" imgH="837836" progId="">
                  <p:embed/>
                </p:oleObj>
              </mc:Choice>
              <mc:Fallback>
                <p:oleObj name="Equation" r:id="rId5" imgW="622030" imgH="837836"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5788" y="790575"/>
                        <a:ext cx="6286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nvGraphicFramePr>
        <p:xfrm>
          <a:off x="4478338" y="1827213"/>
          <a:ext cx="238125" cy="161925"/>
        </p:xfrm>
        <a:graphic>
          <a:graphicData uri="http://schemas.openxmlformats.org/presentationml/2006/ole">
            <mc:AlternateContent xmlns:mc="http://schemas.openxmlformats.org/markup-compatibility/2006">
              <mc:Choice xmlns:v="urn:schemas-microsoft-com:vml" Requires="v">
                <p:oleObj spid="_x0000_s23609" name="Equation" r:id="rId7" imgW="241091" imgH="164957" progId="">
                  <p:embed/>
                </p:oleObj>
              </mc:Choice>
              <mc:Fallback>
                <p:oleObj name="Equation" r:id="rId7" imgW="241091" imgH="164957"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8338" y="1827213"/>
                        <a:ext cx="2381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nvGraphicFramePr>
        <p:xfrm>
          <a:off x="1116013" y="2070100"/>
          <a:ext cx="1543050" cy="838200"/>
        </p:xfrm>
        <a:graphic>
          <a:graphicData uri="http://schemas.openxmlformats.org/presentationml/2006/ole">
            <mc:AlternateContent xmlns:mc="http://schemas.openxmlformats.org/markup-compatibility/2006">
              <mc:Choice xmlns:v="urn:schemas-microsoft-com:vml" Requires="v">
                <p:oleObj spid="_x0000_s23610" name="Equation" r:id="rId9" imgW="1536700" imgH="838200" progId="">
                  <p:embed/>
                </p:oleObj>
              </mc:Choice>
              <mc:Fallback>
                <p:oleObj name="Equation" r:id="rId9" imgW="1536700" imgH="838200" progId="">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013" y="2070100"/>
                        <a:ext cx="15430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Прямоугольник 11"/>
          <p:cNvSpPr>
            <a:spLocks noChangeArrowheads="1"/>
          </p:cNvSpPr>
          <p:nvPr/>
        </p:nvSpPr>
        <p:spPr bwMode="auto">
          <a:xfrm>
            <a:off x="611188" y="2852738"/>
            <a:ext cx="8424862" cy="3540125"/>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Расхождение теории и эксперимента связано с про-явлением при экстремальных температурах  кванто-вых эффектов. </a:t>
            </a:r>
          </a:p>
          <a:p>
            <a:pPr eaLnBrk="1" hangingPunct="1"/>
            <a:r>
              <a:rPr lang="ru-RU" sz="2800">
                <a:latin typeface="Times New Roman" pitchFamily="18" charset="0"/>
                <a:ea typeface="Times New Roman" pitchFamily="18" charset="0"/>
                <a:cs typeface="Arial" charset="0"/>
              </a:rPr>
              <a:t>  Согласно выводам квантовой механики энергия вра-щательного и колебательного движений молекулы мо-жет  принимать не любые, а лишь  дискретные значе-ния  (т. е. значения, отличающиеся  друг от друга на конкретную величину – </a:t>
            </a:r>
            <a:r>
              <a:rPr lang="ru-RU" sz="2800" b="1" i="1">
                <a:solidFill>
                  <a:srgbClr val="0070C0"/>
                </a:solidFill>
                <a:latin typeface="Times New Roman" pitchFamily="18" charset="0"/>
                <a:ea typeface="Times New Roman" pitchFamily="18" charset="0"/>
                <a:cs typeface="Arial" charset="0"/>
              </a:rPr>
              <a:t>квант энергии</a:t>
            </a:r>
            <a:r>
              <a:rPr lang="ru-RU" sz="2800">
                <a:latin typeface="Times New Roman" pitchFamily="18" charset="0"/>
                <a:ea typeface="Times New Roman" pitchFamily="18" charset="0"/>
                <a:cs typeface="Arial" charset="0"/>
              </a:rPr>
              <a:t>). </a:t>
            </a:r>
            <a:endParaRPr lang="ru-RU">
              <a:latin typeface="Calibri" pitchFamily="34"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fade">
                                      <p:cBhvr>
                                        <p:cTn id="4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188" y="333375"/>
            <a:ext cx="8208962" cy="3687763"/>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Для энергии поступательного движения такого ог-раничения не существует – она может изменяться непрерывно, на  любые малые порции.</a:t>
            </a:r>
          </a:p>
          <a:p>
            <a:pPr eaLnBrk="1" hangingPunct="1">
              <a:lnSpc>
                <a:spcPct val="115000"/>
              </a:lnSpc>
              <a:spcAft>
                <a:spcPts val="1000"/>
              </a:spcAft>
            </a:pPr>
            <a:r>
              <a:rPr lang="ru-RU" sz="2800">
                <a:latin typeface="Times New Roman" pitchFamily="18" charset="0"/>
                <a:ea typeface="Times New Roman" pitchFamily="18" charset="0"/>
                <a:cs typeface="Arial" charset="0"/>
              </a:rPr>
              <a:t>  Энергия вращательного движения передаётся ква-нтами, величина которых сравнима со средней эне-ргией, приходящейся на одну степень свободы дви-жения молекулы при комнатной температуре. </a:t>
            </a:r>
            <a:endParaRPr lang="ru-RU">
              <a:latin typeface="Calibri" pitchFamily="34" charset="0"/>
              <a:ea typeface="Times New Roman" pitchFamily="18" charset="0"/>
              <a:cs typeface="Arial" charset="0"/>
            </a:endParaRPr>
          </a:p>
        </p:txBody>
      </p:sp>
      <p:sp>
        <p:nvSpPr>
          <p:cNvPr id="3" name="Прямоугольник 2"/>
          <p:cNvSpPr>
            <a:spLocks noChangeArrowheads="1"/>
          </p:cNvSpPr>
          <p:nvPr/>
        </p:nvSpPr>
        <p:spPr bwMode="auto">
          <a:xfrm>
            <a:off x="611188" y="4116388"/>
            <a:ext cx="8208962" cy="2074862"/>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При низких  температурах  вращательные  степени свободы  двухатомных  молекул как бы «заморажи-ваются» и при взаимных  столкновениях  молекулы перестают вращаться.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188" y="620713"/>
            <a:ext cx="8208962" cy="5303837"/>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Аналогичная ситуация происходит и с колебатель-ными степенями свободы. </a:t>
            </a:r>
          </a:p>
          <a:p>
            <a:pPr eaLnBrk="1" hangingPunct="1">
              <a:lnSpc>
                <a:spcPct val="115000"/>
              </a:lnSpc>
              <a:spcAft>
                <a:spcPts val="1000"/>
              </a:spcAft>
            </a:pPr>
            <a:r>
              <a:rPr lang="ru-RU" sz="2800">
                <a:latin typeface="Times New Roman" pitchFamily="18" charset="0"/>
                <a:ea typeface="Times New Roman" pitchFamily="18" charset="0"/>
                <a:cs typeface="Arial" charset="0"/>
              </a:rPr>
              <a:t>При обычных температурах они не «возбуждаются» потому, что кванты,  которыми  передаётся энергия колебательного  движения  молекул, примерно в 10 раз больше средней энергии, приходящейся на одну степень свободы движения молекулы при комнатной температуре. </a:t>
            </a:r>
          </a:p>
          <a:p>
            <a:pPr eaLnBrk="1" hangingPunct="1">
              <a:lnSpc>
                <a:spcPct val="115000"/>
              </a:lnSpc>
              <a:spcAft>
                <a:spcPts val="1000"/>
              </a:spcAft>
            </a:pPr>
            <a:r>
              <a:rPr lang="ru-RU" sz="2800">
                <a:latin typeface="Times New Roman" pitchFamily="18" charset="0"/>
                <a:ea typeface="Times New Roman" pitchFamily="18" charset="0"/>
                <a:cs typeface="Arial" charset="0"/>
              </a:rPr>
              <a:t>Поэтому при комнатной температуре «возбуждение» колебательных степеней свободы не происходит. </a:t>
            </a:r>
            <a:endParaRPr lang="ru-RU">
              <a:latin typeface="Calibri" pitchFamily="34"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50825" y="188913"/>
            <a:ext cx="8821738" cy="4486275"/>
          </a:xfrm>
          <a:prstGeom prst="rect">
            <a:avLst/>
          </a:prstGeom>
          <a:noFill/>
          <a:ln w="9525">
            <a:noFill/>
            <a:miter lim="800000"/>
            <a:headEnd/>
            <a:tailEnd/>
          </a:ln>
        </p:spPr>
        <p:txBody>
          <a:bodyPr>
            <a:spAutoFit/>
          </a:bodyPr>
          <a:lstStyle/>
          <a:p>
            <a:pPr algn="ctr" eaLnBrk="1" hangingPunct="1"/>
            <a:r>
              <a:rPr lang="ru-RU" sz="2800">
                <a:solidFill>
                  <a:srgbClr val="FF0000"/>
                </a:solidFill>
                <a:latin typeface="Times New Roman" pitchFamily="18" charset="0"/>
                <a:cs typeface="Times New Roman" pitchFamily="18" charset="0"/>
              </a:rPr>
              <a:t>Адиабатный процесс</a:t>
            </a:r>
          </a:p>
          <a:p>
            <a:pPr eaLnBrk="1" hangingPunct="1"/>
            <a:r>
              <a:rPr lang="ru-RU">
                <a:solidFill>
                  <a:srgbClr val="00B050"/>
                </a:solidFill>
                <a:cs typeface="Times New Roman" pitchFamily="18" charset="0"/>
              </a:rPr>
              <a:t> </a:t>
            </a:r>
            <a:endParaRPr lang="ru-RU" sz="300">
              <a:solidFill>
                <a:srgbClr val="0070C0"/>
              </a:solidFill>
              <a:cs typeface="Times New Roman" pitchFamily="18" charset="0"/>
            </a:endParaRPr>
          </a:p>
          <a:p>
            <a:pPr eaLnBrk="1" hangingPunct="1">
              <a:lnSpc>
                <a:spcPct val="115000"/>
              </a:lnSpc>
              <a:spcAft>
                <a:spcPts val="1000"/>
              </a:spcAft>
            </a:pPr>
            <a:r>
              <a:rPr lang="ru-RU" sz="2800" b="1" i="1">
                <a:solidFill>
                  <a:srgbClr val="0070C0"/>
                </a:solidFill>
                <a:latin typeface="Times New Roman" pitchFamily="18" charset="0"/>
                <a:ea typeface="Times New Roman" pitchFamily="18" charset="0"/>
                <a:cs typeface="Arial" charset="0"/>
              </a:rPr>
              <a:t>   Адиабатическим называется процесс, при котором отсутствует теплообмен между системой (газом) и окружающей средой. </a:t>
            </a:r>
            <a:endParaRPr lang="ru-RU" sz="2800">
              <a:latin typeface="Times New Roman" pitchFamily="18" charset="0"/>
              <a:ea typeface="Times New Roman" pitchFamily="18" charset="0"/>
              <a:cs typeface="Arial" charset="0"/>
            </a:endParaRPr>
          </a:p>
          <a:p>
            <a:pPr eaLnBrk="1" hangingPunct="1">
              <a:lnSpc>
                <a:spcPct val="115000"/>
              </a:lnSpc>
              <a:spcAft>
                <a:spcPts val="1000"/>
              </a:spcAft>
            </a:pPr>
            <a:r>
              <a:rPr lang="ru-RU" sz="2800">
                <a:latin typeface="Times New Roman" pitchFamily="18" charset="0"/>
                <a:ea typeface="Times New Roman" pitchFamily="18" charset="0"/>
                <a:cs typeface="Arial" charset="0"/>
              </a:rPr>
              <a:t>  Сосуды с теплонепроницаемыми стенками называются </a:t>
            </a:r>
            <a:r>
              <a:rPr lang="ru-RU" sz="2800" b="1" i="1">
                <a:solidFill>
                  <a:srgbClr val="0070C0"/>
                </a:solidFill>
                <a:latin typeface="Times New Roman" pitchFamily="18" charset="0"/>
                <a:ea typeface="Times New Roman" pitchFamily="18" charset="0"/>
                <a:cs typeface="Arial" charset="0"/>
              </a:rPr>
              <a:t>адиабатическими оболочками.</a:t>
            </a:r>
            <a:endParaRPr lang="ru-RU" sz="2800">
              <a:latin typeface="Times New Roman" pitchFamily="18" charset="0"/>
              <a:ea typeface="Times New Roman" pitchFamily="18" charset="0"/>
              <a:cs typeface="Arial" charset="0"/>
            </a:endParaRPr>
          </a:p>
          <a:p>
            <a:pPr eaLnBrk="1" hangingPunct="1">
              <a:lnSpc>
                <a:spcPct val="115000"/>
              </a:lnSpc>
              <a:spcAft>
                <a:spcPts val="1000"/>
              </a:spcAft>
            </a:pPr>
            <a:r>
              <a:rPr lang="ru-RU" sz="2800">
                <a:latin typeface="Times New Roman" pitchFamily="18" charset="0"/>
                <a:ea typeface="Times New Roman" pitchFamily="18" charset="0"/>
                <a:cs typeface="Arial" charset="0"/>
              </a:rPr>
              <a:t>    Для адиабатического процесса </a:t>
            </a:r>
            <a:r>
              <a:rPr lang="ru-RU" sz="2800" b="1" i="1">
                <a:solidFill>
                  <a:srgbClr val="0070C0"/>
                </a:solidFill>
                <a:latin typeface="Times New Roman" pitchFamily="18" charset="0"/>
                <a:ea typeface="Times New Roman" pitchFamily="18" charset="0"/>
                <a:cs typeface="Arial" charset="0"/>
              </a:rPr>
              <a:t>                    </a:t>
            </a:r>
            <a:r>
              <a:rPr lang="ru-RU" sz="2800">
                <a:latin typeface="Times New Roman" pitchFamily="18" charset="0"/>
                <a:ea typeface="Times New Roman" pitchFamily="18" charset="0"/>
                <a:cs typeface="Arial" charset="0"/>
              </a:rPr>
              <a:t>первое на-чало термодинамики</a:t>
            </a:r>
            <a:r>
              <a:rPr lang="ru-RU" sz="2800">
                <a:solidFill>
                  <a:srgbClr val="0070C0"/>
                </a:solidFill>
                <a:latin typeface="Times New Roman" pitchFamily="18" charset="0"/>
                <a:ea typeface="Times New Roman" pitchFamily="18" charset="0"/>
                <a:cs typeface="Arial" charset="0"/>
              </a:rPr>
              <a:t> </a:t>
            </a:r>
            <a:r>
              <a:rPr lang="ru-RU" sz="2800">
                <a:latin typeface="Times New Roman" pitchFamily="18" charset="0"/>
                <a:ea typeface="Times New Roman" pitchFamily="18" charset="0"/>
                <a:cs typeface="Arial" charset="0"/>
              </a:rPr>
              <a:t>примет вид:</a:t>
            </a:r>
          </a:p>
        </p:txBody>
      </p:sp>
      <p:graphicFrame>
        <p:nvGraphicFramePr>
          <p:cNvPr id="4" name="Object 2"/>
          <p:cNvGraphicFramePr>
            <a:graphicFrameLocks noChangeAspect="1"/>
          </p:cNvGraphicFramePr>
          <p:nvPr/>
        </p:nvGraphicFramePr>
        <p:xfrm>
          <a:off x="5580063" y="3644900"/>
          <a:ext cx="1419225" cy="485775"/>
        </p:xfrm>
        <a:graphic>
          <a:graphicData uri="http://schemas.openxmlformats.org/presentationml/2006/ole">
            <mc:AlternateContent xmlns:mc="http://schemas.openxmlformats.org/markup-compatibility/2006">
              <mc:Choice xmlns:v="urn:schemas-microsoft-com:vml" Requires="v">
                <p:oleObj spid="_x0000_s26667" name="Equation" r:id="rId3" imgW="1422400" imgH="482600" progId="">
                  <p:embed/>
                </p:oleObj>
              </mc:Choice>
              <mc:Fallback>
                <p:oleObj name="Equation" r:id="rId3" imgW="1422400" imgH="48260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644900"/>
                        <a:ext cx="14192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3903663" y="4652963"/>
          <a:ext cx="1695450" cy="323850"/>
        </p:xfrm>
        <a:graphic>
          <a:graphicData uri="http://schemas.openxmlformats.org/presentationml/2006/ole">
            <mc:AlternateContent xmlns:mc="http://schemas.openxmlformats.org/markup-compatibility/2006">
              <mc:Choice xmlns:v="urn:schemas-microsoft-com:vml" Requires="v">
                <p:oleObj spid="_x0000_s26668" name="Equation" r:id="rId5" imgW="1701800" imgH="330200" progId="">
                  <p:embed/>
                </p:oleObj>
              </mc:Choice>
              <mc:Fallback>
                <p:oleObj name="Equation" r:id="rId5" imgW="1701800" imgH="330200"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3663" y="4652963"/>
                        <a:ext cx="169545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Прямоугольник 6"/>
          <p:cNvSpPr>
            <a:spLocks noChangeArrowheads="1"/>
          </p:cNvSpPr>
          <p:nvPr/>
        </p:nvSpPr>
        <p:spPr bwMode="auto">
          <a:xfrm>
            <a:off x="250825" y="5013325"/>
            <a:ext cx="8821738" cy="58737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Для одного моля это выражение примет вид:</a:t>
            </a:r>
          </a:p>
        </p:txBody>
      </p:sp>
      <p:graphicFrame>
        <p:nvGraphicFramePr>
          <p:cNvPr id="9" name="Object 4"/>
          <p:cNvGraphicFramePr>
            <a:graphicFrameLocks noChangeAspect="1"/>
          </p:cNvGraphicFramePr>
          <p:nvPr/>
        </p:nvGraphicFramePr>
        <p:xfrm>
          <a:off x="3563938" y="5664200"/>
          <a:ext cx="2514600" cy="428625"/>
        </p:xfrm>
        <a:graphic>
          <a:graphicData uri="http://schemas.openxmlformats.org/presentationml/2006/ole">
            <mc:AlternateContent xmlns:mc="http://schemas.openxmlformats.org/markup-compatibility/2006">
              <mc:Choice xmlns:v="urn:schemas-microsoft-com:vml" Requires="v">
                <p:oleObj spid="_x0000_s26669" name="Equation" r:id="rId7" imgW="2514600" imgH="431800" progId="">
                  <p:embed/>
                </p:oleObj>
              </mc:Choice>
              <mc:Fallback>
                <p:oleObj name="Equation" r:id="rId7" imgW="2514600" imgH="43180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5664200"/>
                        <a:ext cx="25146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188" y="490538"/>
            <a:ext cx="8137525" cy="954087"/>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Используя уравнение состояния идеального газа, исключим давление из этого уравнения:</a:t>
            </a:r>
            <a:endParaRPr lang="ru-RU">
              <a:latin typeface="Calibri" pitchFamily="34" charset="0"/>
              <a:ea typeface="Times New Roman" pitchFamily="18" charset="0"/>
              <a:cs typeface="Arial" charset="0"/>
            </a:endParaRPr>
          </a:p>
        </p:txBody>
      </p:sp>
      <p:graphicFrame>
        <p:nvGraphicFramePr>
          <p:cNvPr id="4" name="Object 2"/>
          <p:cNvGraphicFramePr>
            <a:graphicFrameLocks noChangeAspect="1"/>
          </p:cNvGraphicFramePr>
          <p:nvPr/>
        </p:nvGraphicFramePr>
        <p:xfrm>
          <a:off x="3009900" y="1473200"/>
          <a:ext cx="3124200" cy="819150"/>
        </p:xfrm>
        <a:graphic>
          <a:graphicData uri="http://schemas.openxmlformats.org/presentationml/2006/ole">
            <mc:AlternateContent xmlns:mc="http://schemas.openxmlformats.org/markup-compatibility/2006">
              <mc:Choice xmlns:v="urn:schemas-microsoft-com:vml" Requires="v">
                <p:oleObj spid="_x0000_s27706" name="Equation" r:id="rId3" imgW="3124200" imgH="825500" progId="">
                  <p:embed/>
                </p:oleObj>
              </mc:Choice>
              <mc:Fallback>
                <p:oleObj name="Equation" r:id="rId3" imgW="3124200" imgH="8255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1473200"/>
                        <a:ext cx="312420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Прямоугольник 4"/>
          <p:cNvSpPr>
            <a:spLocks noChangeArrowheads="1"/>
          </p:cNvSpPr>
          <p:nvPr/>
        </p:nvSpPr>
        <p:spPr bwMode="auto">
          <a:xfrm>
            <a:off x="1230313" y="2536825"/>
            <a:ext cx="749300" cy="523875"/>
          </a:xfrm>
          <a:prstGeom prst="rect">
            <a:avLst/>
          </a:prstGeom>
          <a:noFill/>
          <a:ln w="9525">
            <a:noFill/>
            <a:miter lim="800000"/>
            <a:headEnd/>
            <a:tailEnd/>
          </a:ln>
        </p:spPr>
        <p:txBody>
          <a:bodyPr wrap="none">
            <a:spAutoFit/>
          </a:bodyPr>
          <a:lstStyle/>
          <a:p>
            <a:pPr eaLnBrk="1" hangingPunct="1"/>
            <a:r>
              <a:rPr lang="ru-RU" sz="2800">
                <a:latin typeface="Times New Roman" pitchFamily="18" charset="0"/>
                <a:ea typeface="Times New Roman" pitchFamily="18" charset="0"/>
                <a:cs typeface="Arial" charset="0"/>
              </a:rPr>
              <a:t>или</a:t>
            </a:r>
            <a:endParaRPr lang="ru-RU">
              <a:latin typeface="Calibri" pitchFamily="34" charset="0"/>
              <a:ea typeface="Times New Roman" pitchFamily="18" charset="0"/>
              <a:cs typeface="Arial" charset="0"/>
            </a:endParaRPr>
          </a:p>
        </p:txBody>
      </p:sp>
      <p:graphicFrame>
        <p:nvGraphicFramePr>
          <p:cNvPr id="7" name="Object 3"/>
          <p:cNvGraphicFramePr>
            <a:graphicFrameLocks noChangeAspect="1"/>
          </p:cNvGraphicFramePr>
          <p:nvPr/>
        </p:nvGraphicFramePr>
        <p:xfrm>
          <a:off x="3195638" y="2363788"/>
          <a:ext cx="2752725" cy="914400"/>
        </p:xfrm>
        <a:graphic>
          <a:graphicData uri="http://schemas.openxmlformats.org/presentationml/2006/ole">
            <mc:AlternateContent xmlns:mc="http://schemas.openxmlformats.org/markup-compatibility/2006">
              <mc:Choice xmlns:v="urn:schemas-microsoft-com:vml" Requires="v">
                <p:oleObj spid="_x0000_s27707" name="Equation" r:id="rId5" imgW="2755900" imgH="914400" progId="">
                  <p:embed/>
                </p:oleObj>
              </mc:Choice>
              <mc:Fallback>
                <p:oleObj name="Equation" r:id="rId5" imgW="2755900" imgH="91440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5638" y="2363788"/>
                        <a:ext cx="27527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Прямоугольник 7"/>
          <p:cNvSpPr>
            <a:spLocks noChangeArrowheads="1"/>
          </p:cNvSpPr>
          <p:nvPr/>
        </p:nvSpPr>
        <p:spPr bwMode="auto">
          <a:xfrm>
            <a:off x="539750" y="3400425"/>
            <a:ext cx="8135938" cy="523875"/>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Произведя интегрирование, получим:</a:t>
            </a:r>
            <a:endParaRPr lang="ru-RU">
              <a:latin typeface="Calibri" pitchFamily="34" charset="0"/>
              <a:ea typeface="Times New Roman" pitchFamily="18" charset="0"/>
              <a:cs typeface="Arial" charset="0"/>
            </a:endParaRPr>
          </a:p>
        </p:txBody>
      </p:sp>
      <p:graphicFrame>
        <p:nvGraphicFramePr>
          <p:cNvPr id="10" name="Object 4"/>
          <p:cNvGraphicFramePr>
            <a:graphicFrameLocks noChangeAspect="1"/>
          </p:cNvGraphicFramePr>
          <p:nvPr/>
        </p:nvGraphicFramePr>
        <p:xfrm>
          <a:off x="2762250" y="3924300"/>
          <a:ext cx="3619500" cy="914400"/>
        </p:xfrm>
        <a:graphic>
          <a:graphicData uri="http://schemas.openxmlformats.org/presentationml/2006/ole">
            <mc:AlternateContent xmlns:mc="http://schemas.openxmlformats.org/markup-compatibility/2006">
              <mc:Choice xmlns:v="urn:schemas-microsoft-com:vml" Requires="v">
                <p:oleObj spid="_x0000_s27708" name="Equation" r:id="rId7" imgW="3619500" imgH="914400" progId="">
                  <p:embed/>
                </p:oleObj>
              </mc:Choice>
              <mc:Fallback>
                <p:oleObj name="Equation" r:id="rId7" imgW="3619500" imgH="914400" progId="">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2250" y="3924300"/>
                        <a:ext cx="36195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Прямоугольник 10"/>
          <p:cNvSpPr>
            <a:spLocks noChangeArrowheads="1"/>
          </p:cNvSpPr>
          <p:nvPr/>
        </p:nvSpPr>
        <p:spPr bwMode="auto">
          <a:xfrm>
            <a:off x="539750" y="4768850"/>
            <a:ext cx="5772150" cy="523875"/>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Потенцируя это выражение, имеем:</a:t>
            </a:r>
            <a:endParaRPr lang="ru-RU">
              <a:latin typeface="Calibri" pitchFamily="34" charset="0"/>
              <a:ea typeface="Times New Roman" pitchFamily="18" charset="0"/>
              <a:cs typeface="Arial" charset="0"/>
            </a:endParaRPr>
          </a:p>
        </p:txBody>
      </p:sp>
      <p:graphicFrame>
        <p:nvGraphicFramePr>
          <p:cNvPr id="13" name="Object 5"/>
          <p:cNvGraphicFramePr>
            <a:graphicFrameLocks noChangeAspect="1"/>
          </p:cNvGraphicFramePr>
          <p:nvPr/>
        </p:nvGraphicFramePr>
        <p:xfrm>
          <a:off x="3441700" y="5373688"/>
          <a:ext cx="2333625" cy="676275"/>
        </p:xfrm>
        <a:graphic>
          <a:graphicData uri="http://schemas.openxmlformats.org/presentationml/2006/ole">
            <mc:AlternateContent xmlns:mc="http://schemas.openxmlformats.org/markup-compatibility/2006">
              <mc:Choice xmlns:v="urn:schemas-microsoft-com:vml" Requires="v">
                <p:oleObj spid="_x0000_s27709" name="Equation" r:id="rId9" imgW="2336800" imgH="673100" progId="">
                  <p:embed/>
                </p:oleObj>
              </mc:Choice>
              <mc:Fallback>
                <p:oleObj name="Equation" r:id="rId9" imgW="2336800" imgH="673100" progId="">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1700" y="5373688"/>
                        <a:ext cx="2333625"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859338" y="4076700"/>
            <a:ext cx="2881312" cy="12969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ru-RU"/>
          </a:p>
        </p:txBody>
      </p:sp>
      <p:sp>
        <p:nvSpPr>
          <p:cNvPr id="15" name="Прямоугольник 14"/>
          <p:cNvSpPr/>
          <p:nvPr/>
        </p:nvSpPr>
        <p:spPr>
          <a:xfrm>
            <a:off x="5292725" y="2276475"/>
            <a:ext cx="2447925" cy="6477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ru-RU"/>
          </a:p>
        </p:txBody>
      </p:sp>
      <p:sp>
        <p:nvSpPr>
          <p:cNvPr id="14" name="Прямоугольник 13"/>
          <p:cNvSpPr/>
          <p:nvPr/>
        </p:nvSpPr>
        <p:spPr>
          <a:xfrm>
            <a:off x="1619250" y="2276475"/>
            <a:ext cx="2447925" cy="6477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ru-RU"/>
          </a:p>
        </p:txBody>
      </p:sp>
      <p:sp>
        <p:nvSpPr>
          <p:cNvPr id="3" name="Прямоугольник 2"/>
          <p:cNvSpPr>
            <a:spLocks noChangeArrowheads="1"/>
          </p:cNvSpPr>
          <p:nvPr/>
        </p:nvSpPr>
        <p:spPr bwMode="auto">
          <a:xfrm>
            <a:off x="684213" y="552450"/>
            <a:ext cx="7056437" cy="522288"/>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Учитывая, что                           , а </a:t>
            </a:r>
            <a:endParaRPr lang="ru-RU">
              <a:latin typeface="Calibri" pitchFamily="34" charset="0"/>
              <a:ea typeface="Times New Roman" pitchFamily="18" charset="0"/>
              <a:cs typeface="Arial" charset="0"/>
            </a:endParaRPr>
          </a:p>
        </p:txBody>
      </p:sp>
      <p:graphicFrame>
        <p:nvGraphicFramePr>
          <p:cNvPr id="5" name="Object 2"/>
          <p:cNvGraphicFramePr>
            <a:graphicFrameLocks noChangeAspect="1"/>
          </p:cNvGraphicFramePr>
          <p:nvPr/>
        </p:nvGraphicFramePr>
        <p:xfrm>
          <a:off x="3348038" y="608013"/>
          <a:ext cx="1895475" cy="466725"/>
        </p:xfrm>
        <a:graphic>
          <a:graphicData uri="http://schemas.openxmlformats.org/presentationml/2006/ole">
            <mc:AlternateContent xmlns:mc="http://schemas.openxmlformats.org/markup-compatibility/2006">
              <mc:Choice xmlns:v="urn:schemas-microsoft-com:vml" Requires="v">
                <p:oleObj spid="_x0000_s28772" name="Equation" r:id="rId3" imgW="1892300" imgH="469900" progId="">
                  <p:embed/>
                </p:oleObj>
              </mc:Choice>
              <mc:Fallback>
                <p:oleObj name="Equation" r:id="rId3" imgW="1892300" imgH="469900"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608013"/>
                        <a:ext cx="18954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6084888" y="333375"/>
          <a:ext cx="1133475" cy="962025"/>
        </p:xfrm>
        <a:graphic>
          <a:graphicData uri="http://schemas.openxmlformats.org/presentationml/2006/ole">
            <mc:AlternateContent xmlns:mc="http://schemas.openxmlformats.org/markup-compatibility/2006">
              <mc:Choice xmlns:v="urn:schemas-microsoft-com:vml" Requires="v">
                <p:oleObj spid="_x0000_s28773" name="Equation" r:id="rId5" imgW="1130300" imgH="965200" progId="">
                  <p:embed/>
                </p:oleObj>
              </mc:Choice>
              <mc:Fallback>
                <p:oleObj name="Equation" r:id="rId5" imgW="1130300" imgH="965200" progId="">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333375"/>
                        <a:ext cx="113347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Прямоугольник 7"/>
          <p:cNvSpPr>
            <a:spLocks noChangeArrowheads="1"/>
          </p:cNvSpPr>
          <p:nvPr/>
        </p:nvSpPr>
        <p:spPr bwMode="auto">
          <a:xfrm>
            <a:off x="684213" y="1341438"/>
            <a:ext cx="8351837" cy="954087"/>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После несложных алгебраических преобразований получим:</a:t>
            </a:r>
            <a:endParaRPr lang="ru-RU">
              <a:latin typeface="Calibri" pitchFamily="34" charset="0"/>
              <a:ea typeface="Times New Roman" pitchFamily="18" charset="0"/>
              <a:cs typeface="Arial" charset="0"/>
            </a:endParaRPr>
          </a:p>
        </p:txBody>
      </p:sp>
      <p:graphicFrame>
        <p:nvGraphicFramePr>
          <p:cNvPr id="10" name="Object 4"/>
          <p:cNvGraphicFramePr>
            <a:graphicFrameLocks noChangeAspect="1"/>
          </p:cNvGraphicFramePr>
          <p:nvPr/>
        </p:nvGraphicFramePr>
        <p:xfrm>
          <a:off x="1763713" y="2349500"/>
          <a:ext cx="2209800" cy="381000"/>
        </p:xfrm>
        <a:graphic>
          <a:graphicData uri="http://schemas.openxmlformats.org/presentationml/2006/ole">
            <mc:AlternateContent xmlns:mc="http://schemas.openxmlformats.org/markup-compatibility/2006">
              <mc:Choice xmlns:v="urn:schemas-microsoft-com:vml" Requires="v">
                <p:oleObj spid="_x0000_s28774" name="Equation" r:id="rId7" imgW="2209800" imgH="381000" progId="">
                  <p:embed/>
                </p:oleObj>
              </mc:Choice>
              <mc:Fallback>
                <p:oleObj name="Equation" r:id="rId7" imgW="2209800" imgH="381000" progId="">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713" y="2349500"/>
                        <a:ext cx="2209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Прямоугольник 10"/>
          <p:cNvSpPr>
            <a:spLocks noChangeArrowheads="1"/>
          </p:cNvSpPr>
          <p:nvPr/>
        </p:nvSpPr>
        <p:spPr bwMode="auto">
          <a:xfrm>
            <a:off x="4338638" y="2339975"/>
            <a:ext cx="749300" cy="522288"/>
          </a:xfrm>
          <a:prstGeom prst="rect">
            <a:avLst/>
          </a:prstGeom>
          <a:noFill/>
          <a:ln w="9525">
            <a:noFill/>
            <a:miter lim="800000"/>
            <a:headEnd/>
            <a:tailEnd/>
          </a:ln>
        </p:spPr>
        <p:txBody>
          <a:bodyPr wrap="none">
            <a:spAutoFit/>
          </a:bodyPr>
          <a:lstStyle/>
          <a:p>
            <a:pPr eaLnBrk="1" hangingPunct="1"/>
            <a:r>
              <a:rPr lang="ru-RU" sz="2800">
                <a:latin typeface="Times New Roman" pitchFamily="18" charset="0"/>
                <a:ea typeface="Times New Roman" pitchFamily="18" charset="0"/>
                <a:cs typeface="Arial" charset="0"/>
              </a:rPr>
              <a:t>или</a:t>
            </a:r>
            <a:endParaRPr lang="ru-RU">
              <a:latin typeface="Calibri" pitchFamily="34" charset="0"/>
              <a:ea typeface="Times New Roman" pitchFamily="18" charset="0"/>
              <a:cs typeface="Arial" charset="0"/>
            </a:endParaRPr>
          </a:p>
        </p:txBody>
      </p:sp>
      <p:graphicFrame>
        <p:nvGraphicFramePr>
          <p:cNvPr id="13" name="Object 5"/>
          <p:cNvGraphicFramePr>
            <a:graphicFrameLocks noChangeAspect="1"/>
          </p:cNvGraphicFramePr>
          <p:nvPr/>
        </p:nvGraphicFramePr>
        <p:xfrm>
          <a:off x="5435600" y="2349500"/>
          <a:ext cx="2190750" cy="457200"/>
        </p:xfrm>
        <a:graphic>
          <a:graphicData uri="http://schemas.openxmlformats.org/presentationml/2006/ole">
            <mc:AlternateContent xmlns:mc="http://schemas.openxmlformats.org/markup-compatibility/2006">
              <mc:Choice xmlns:v="urn:schemas-microsoft-com:vml" Requires="v">
                <p:oleObj spid="_x0000_s28775" name="Equation" r:id="rId9" imgW="2197100" imgH="457200" progId="">
                  <p:embed/>
                </p:oleObj>
              </mc:Choice>
              <mc:Fallback>
                <p:oleObj name="Equation" r:id="rId9" imgW="2197100" imgH="457200" progId="">
                  <p:embed/>
                  <p:pic>
                    <p:nvPicPr>
                      <p:cNvPr id="0"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5600" y="2349500"/>
                        <a:ext cx="21907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Прямоугольник 15"/>
          <p:cNvSpPr>
            <a:spLocks noChangeArrowheads="1"/>
          </p:cNvSpPr>
          <p:nvPr/>
        </p:nvSpPr>
        <p:spPr bwMode="auto">
          <a:xfrm>
            <a:off x="684213" y="2924175"/>
            <a:ext cx="8351837" cy="3579813"/>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Уравнение адиабаты идеального газа в переменных   </a:t>
            </a:r>
          </a:p>
          <a:p>
            <a:pPr eaLnBrk="1" hangingPunct="1">
              <a:lnSpc>
                <a:spcPct val="115000"/>
              </a:lnSpc>
              <a:spcAft>
                <a:spcPts val="1000"/>
              </a:spcAft>
            </a:pPr>
            <a:r>
              <a:rPr lang="ru-RU" sz="2800">
                <a:latin typeface="Times New Roman" pitchFamily="18" charset="0"/>
                <a:ea typeface="Times New Roman" pitchFamily="18" charset="0"/>
                <a:cs typeface="Arial" charset="0"/>
              </a:rPr>
              <a:t>       и       называется </a:t>
            </a:r>
            <a:r>
              <a:rPr lang="ru-RU" sz="2800" b="1" i="1">
                <a:solidFill>
                  <a:srgbClr val="0070C0"/>
                </a:solidFill>
                <a:latin typeface="Times New Roman" pitchFamily="18" charset="0"/>
                <a:ea typeface="Times New Roman" pitchFamily="18" charset="0"/>
                <a:cs typeface="Arial" charset="0"/>
              </a:rPr>
              <a:t>уравнением Пуассона.          </a:t>
            </a:r>
            <a:endParaRPr lang="ru-RU" sz="2800">
              <a:latin typeface="Times New Roman" pitchFamily="18" charset="0"/>
              <a:ea typeface="Times New Roman" pitchFamily="18" charset="0"/>
              <a:cs typeface="Arial" charset="0"/>
            </a:endParaRPr>
          </a:p>
          <a:p>
            <a:pPr eaLnBrk="1" hangingPunct="1">
              <a:lnSpc>
                <a:spcPct val="115000"/>
              </a:lnSpc>
              <a:spcAft>
                <a:spcPts val="1000"/>
              </a:spcAft>
            </a:pPr>
            <a:r>
              <a:rPr lang="ru-RU" sz="2800">
                <a:latin typeface="Times New Roman" pitchFamily="18" charset="0"/>
                <a:ea typeface="Times New Roman" pitchFamily="18" charset="0"/>
                <a:cs typeface="Arial" charset="0"/>
              </a:rPr>
              <a:t>  Безразмерная величина </a:t>
            </a:r>
          </a:p>
          <a:p>
            <a:pPr eaLnBrk="1" hangingPunct="1">
              <a:lnSpc>
                <a:spcPct val="115000"/>
              </a:lnSpc>
              <a:spcAft>
                <a:spcPts val="1000"/>
              </a:spcAft>
            </a:pPr>
            <a:r>
              <a:rPr lang="ru-RU" sz="2800">
                <a:latin typeface="Times New Roman" pitchFamily="18" charset="0"/>
                <a:ea typeface="Times New Roman" pitchFamily="18" charset="0"/>
                <a:cs typeface="Arial" charset="0"/>
              </a:rPr>
              <a:t>                  </a:t>
            </a:r>
          </a:p>
          <a:p>
            <a:pPr eaLnBrk="1" hangingPunct="1">
              <a:lnSpc>
                <a:spcPct val="115000"/>
              </a:lnSpc>
              <a:spcAft>
                <a:spcPts val="1000"/>
              </a:spcAft>
            </a:pPr>
            <a:r>
              <a:rPr lang="ru-RU" sz="2800">
                <a:latin typeface="Times New Roman" pitchFamily="18" charset="0"/>
                <a:ea typeface="Times New Roman" pitchFamily="18" charset="0"/>
                <a:cs typeface="Arial" charset="0"/>
              </a:rPr>
              <a:t>называется </a:t>
            </a:r>
            <a:r>
              <a:rPr lang="ru-RU" sz="2800" b="1" i="1">
                <a:solidFill>
                  <a:srgbClr val="0070C0"/>
                </a:solidFill>
                <a:latin typeface="Times New Roman" pitchFamily="18" charset="0"/>
                <a:ea typeface="Times New Roman" pitchFamily="18" charset="0"/>
                <a:cs typeface="Arial" charset="0"/>
              </a:rPr>
              <a:t>показателем адиабаты или коэффици-ентом Пуассона</a:t>
            </a:r>
            <a:r>
              <a:rPr lang="ru-RU" sz="2800">
                <a:latin typeface="Times New Roman" pitchFamily="18" charset="0"/>
                <a:ea typeface="Times New Roman" pitchFamily="18" charset="0"/>
                <a:cs typeface="Arial" charset="0"/>
              </a:rPr>
              <a:t>. </a:t>
            </a:r>
          </a:p>
        </p:txBody>
      </p:sp>
      <p:graphicFrame>
        <p:nvGraphicFramePr>
          <p:cNvPr id="18" name="Object 6"/>
          <p:cNvGraphicFramePr>
            <a:graphicFrameLocks noChangeAspect="1"/>
          </p:cNvGraphicFramePr>
          <p:nvPr/>
        </p:nvGraphicFramePr>
        <p:xfrm>
          <a:off x="900113" y="3716338"/>
          <a:ext cx="285750" cy="314325"/>
        </p:xfrm>
        <a:graphic>
          <a:graphicData uri="http://schemas.openxmlformats.org/presentationml/2006/ole">
            <mc:AlternateContent xmlns:mc="http://schemas.openxmlformats.org/markup-compatibility/2006">
              <mc:Choice xmlns:v="urn:schemas-microsoft-com:vml" Requires="v">
                <p:oleObj spid="_x0000_s28776" name="Equation" r:id="rId11" imgW="291847" imgH="317225" progId="">
                  <p:embed/>
                </p:oleObj>
              </mc:Choice>
              <mc:Fallback>
                <p:oleObj name="Equation" r:id="rId11" imgW="291847" imgH="317225" progId="">
                  <p:embed/>
                  <p:pic>
                    <p:nvPicPr>
                      <p:cNvPr id="0"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0113" y="3716338"/>
                        <a:ext cx="2857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7"/>
          <p:cNvGraphicFramePr>
            <a:graphicFrameLocks noChangeAspect="1"/>
          </p:cNvGraphicFramePr>
          <p:nvPr/>
        </p:nvGraphicFramePr>
        <p:xfrm>
          <a:off x="1835150" y="3700463"/>
          <a:ext cx="304800" cy="304800"/>
        </p:xfrm>
        <a:graphic>
          <a:graphicData uri="http://schemas.openxmlformats.org/presentationml/2006/ole">
            <mc:AlternateContent xmlns:mc="http://schemas.openxmlformats.org/markup-compatibility/2006">
              <mc:Choice xmlns:v="urn:schemas-microsoft-com:vml" Requires="v">
                <p:oleObj spid="_x0000_s28777" name="Equation" r:id="rId13" imgW="304536" imgH="304536" progId="">
                  <p:embed/>
                </p:oleObj>
              </mc:Choice>
              <mc:Fallback>
                <p:oleObj name="Equation" r:id="rId13" imgW="304536" imgH="304536" progId="">
                  <p:embed/>
                  <p:pic>
                    <p:nvPicPr>
                      <p:cNvPr id="0"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5150" y="3700463"/>
                        <a:ext cx="304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8"/>
          <p:cNvGraphicFramePr>
            <a:graphicFrameLocks noChangeAspect="1"/>
          </p:cNvGraphicFramePr>
          <p:nvPr/>
        </p:nvGraphicFramePr>
        <p:xfrm>
          <a:off x="5087938" y="4233863"/>
          <a:ext cx="2333625" cy="962025"/>
        </p:xfrm>
        <a:graphic>
          <a:graphicData uri="http://schemas.openxmlformats.org/presentationml/2006/ole">
            <mc:AlternateContent xmlns:mc="http://schemas.openxmlformats.org/markup-compatibility/2006">
              <mc:Choice xmlns:v="urn:schemas-microsoft-com:vml" Requires="v">
                <p:oleObj spid="_x0000_s28778" name="Equation" r:id="rId15" imgW="2336800" imgH="965200" progId="">
                  <p:embed/>
                </p:oleObj>
              </mc:Choice>
              <mc:Fallback>
                <p:oleObj name="Equation" r:id="rId15" imgW="2336800" imgH="965200" progId="">
                  <p:embed/>
                  <p:pic>
                    <p:nvPicPr>
                      <p:cNvPr id="0" name="Picture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87938" y="4233863"/>
                        <a:ext cx="233362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500"/>
                                        <p:tgtEl>
                                          <p:spTgt spid="16">
                                            <p:txEl>
                                              <p:pRg st="1" end="1"/>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xEl>
                                              <p:pRg st="2" end="2"/>
                                            </p:txEl>
                                          </p:spTgt>
                                        </p:tgtEl>
                                        <p:attrNameLst>
                                          <p:attrName>style.visibility</p:attrName>
                                        </p:attrNameLst>
                                      </p:cBhvr>
                                      <p:to>
                                        <p:strVal val="visible"/>
                                      </p:to>
                                    </p:set>
                                    <p:animEffect transition="in" filter="fade">
                                      <p:cBhvr>
                                        <p:cTn id="60" dur="500"/>
                                        <p:tgtEl>
                                          <p:spTgt spid="16">
                                            <p:txEl>
                                              <p:pRg st="2" end="2"/>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xEl>
                                              <p:pRg st="3" end="3"/>
                                            </p:txEl>
                                          </p:spTgt>
                                        </p:tgtEl>
                                        <p:attrNameLst>
                                          <p:attrName>style.visibility</p:attrName>
                                        </p:attrNameLst>
                                      </p:cBhvr>
                                      <p:to>
                                        <p:strVal val="visible"/>
                                      </p:to>
                                    </p:set>
                                    <p:animEffect transition="in" filter="fade">
                                      <p:cBhvr>
                                        <p:cTn id="63" dur="500"/>
                                        <p:tgtEl>
                                          <p:spTgt spid="16">
                                            <p:txEl>
                                              <p:pRg st="3" end="3"/>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6">
                                            <p:txEl>
                                              <p:pRg st="4" end="4"/>
                                            </p:txEl>
                                          </p:spTgt>
                                        </p:tgtEl>
                                        <p:attrNameLst>
                                          <p:attrName>style.visibility</p:attrName>
                                        </p:attrNameLst>
                                      </p:cBhvr>
                                      <p:to>
                                        <p:strVal val="visible"/>
                                      </p:to>
                                    </p:set>
                                    <p:animEffect transition="in" filter="fade">
                                      <p:cBhvr>
                                        <p:cTn id="76"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4" grpId="0" animBg="1"/>
      <p:bldP spid="3" grpId="0"/>
      <p:bldP spid="8" grpId="0"/>
      <p:bldP spid="11" grpId="0"/>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sz="3200" dirty="0" smtClean="0">
                <a:solidFill>
                  <a:schemeClr val="dk1"/>
                </a:solidFill>
                <a:latin typeface="Times New Roman"/>
                <a:ea typeface="Times New Roman"/>
                <a:cs typeface="Times New Roman"/>
                <a:sym typeface="Times New Roman"/>
              </a:rPr>
              <a:t>Лекционные экспонаты</a:t>
            </a:r>
            <a:r>
              <a:rPr lang="ru-RU" dirty="0" smtClean="0">
                <a:solidFill>
                  <a:schemeClr val="dk1"/>
                </a:solidFill>
                <a:latin typeface="Times New Roman"/>
                <a:ea typeface="Times New Roman"/>
                <a:cs typeface="Times New Roman"/>
                <a:sym typeface="Times New Roman"/>
              </a:rPr>
              <a:t/>
            </a:r>
            <a:br>
              <a:rPr lang="ru-RU" dirty="0" smtClean="0">
                <a:solidFill>
                  <a:schemeClr val="dk1"/>
                </a:solidFill>
                <a:latin typeface="Times New Roman"/>
                <a:ea typeface="Times New Roman"/>
                <a:cs typeface="Times New Roman"/>
                <a:sym typeface="Times New Roman"/>
              </a:rPr>
            </a:br>
            <a:endParaRPr lang="ru-RU" dirty="0"/>
          </a:p>
        </p:txBody>
      </p:sp>
      <p:pic>
        <p:nvPicPr>
          <p:cNvPr id="68610" name="Picture 2"/>
          <p:cNvPicPr>
            <a:picLocks noChangeAspect="1" noChangeArrowheads="1"/>
          </p:cNvPicPr>
          <p:nvPr/>
        </p:nvPicPr>
        <p:blipFill>
          <a:blip r:embed="rId2" cstate="print"/>
          <a:srcRect/>
          <a:stretch>
            <a:fillRect/>
          </a:stretch>
        </p:blipFill>
        <p:spPr bwMode="auto">
          <a:xfrm>
            <a:off x="971600" y="1261199"/>
            <a:ext cx="7774826" cy="4688082"/>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41350" y="765175"/>
            <a:ext cx="8208963" cy="3449638"/>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Для одноатомных газов (    = 3)      = 1,67,</a:t>
            </a:r>
          </a:p>
          <a:p>
            <a:pPr eaLnBrk="1" hangingPunct="1">
              <a:lnSpc>
                <a:spcPct val="115000"/>
              </a:lnSpc>
              <a:spcAft>
                <a:spcPts val="1000"/>
              </a:spcAft>
            </a:pPr>
            <a:r>
              <a:rPr lang="ru-RU" sz="2800">
                <a:latin typeface="Times New Roman" pitchFamily="18" charset="0"/>
                <a:ea typeface="Times New Roman" pitchFamily="18" charset="0"/>
                <a:cs typeface="Arial" charset="0"/>
              </a:rPr>
              <a:t>для двухатомных –  </a:t>
            </a:r>
          </a:p>
          <a:p>
            <a:pPr eaLnBrk="1" hangingPunct="1">
              <a:lnSpc>
                <a:spcPct val="115000"/>
              </a:lnSpc>
              <a:spcAft>
                <a:spcPts val="1000"/>
              </a:spcAft>
            </a:pPr>
            <a:r>
              <a:rPr lang="ru-RU" sz="2800">
                <a:latin typeface="Times New Roman" pitchFamily="18" charset="0"/>
                <a:ea typeface="Times New Roman" pitchFamily="18" charset="0"/>
                <a:cs typeface="Arial" charset="0"/>
              </a:rPr>
              <a:t>для многоатомных –                   . </a:t>
            </a:r>
          </a:p>
          <a:p>
            <a:pPr eaLnBrk="1" hangingPunct="1">
              <a:lnSpc>
                <a:spcPct val="115000"/>
              </a:lnSpc>
              <a:spcAft>
                <a:spcPts val="1000"/>
              </a:spcAft>
            </a:pPr>
            <a:r>
              <a:rPr lang="ru-RU" sz="2800">
                <a:latin typeface="Times New Roman" pitchFamily="18" charset="0"/>
                <a:ea typeface="Times New Roman" pitchFamily="18" charset="0"/>
                <a:cs typeface="Arial" charset="0"/>
              </a:rPr>
              <a:t>  В координатах      и       процесс адиабатического расширения или сжатия газа изображается кривой, которая называется </a:t>
            </a:r>
            <a:r>
              <a:rPr lang="ru-RU" sz="2800" b="1" i="1">
                <a:solidFill>
                  <a:srgbClr val="0070C0"/>
                </a:solidFill>
                <a:latin typeface="Times New Roman" pitchFamily="18" charset="0"/>
                <a:ea typeface="Times New Roman" pitchFamily="18" charset="0"/>
                <a:cs typeface="Arial" charset="0"/>
              </a:rPr>
              <a:t>адиабатой. </a:t>
            </a:r>
            <a:endParaRPr lang="ru-RU">
              <a:latin typeface="Calibri" pitchFamily="34" charset="0"/>
              <a:ea typeface="Times New Roman" pitchFamily="18" charset="0"/>
              <a:cs typeface="Arial" charset="0"/>
            </a:endParaRPr>
          </a:p>
        </p:txBody>
      </p:sp>
      <p:graphicFrame>
        <p:nvGraphicFramePr>
          <p:cNvPr id="4" name="Object 2"/>
          <p:cNvGraphicFramePr>
            <a:graphicFrameLocks noChangeAspect="1"/>
          </p:cNvGraphicFramePr>
          <p:nvPr/>
        </p:nvGraphicFramePr>
        <p:xfrm>
          <a:off x="4746625" y="873125"/>
          <a:ext cx="142875" cy="323850"/>
        </p:xfrm>
        <a:graphic>
          <a:graphicData uri="http://schemas.openxmlformats.org/presentationml/2006/ole">
            <mc:AlternateContent xmlns:mc="http://schemas.openxmlformats.org/markup-compatibility/2006">
              <mc:Choice xmlns:v="urn:schemas-microsoft-com:vml" Requires="v">
                <p:oleObj spid="_x0000_s29777" name="Equation" r:id="rId3" imgW="139700" imgH="330200" progId="">
                  <p:embed/>
                </p:oleObj>
              </mc:Choice>
              <mc:Fallback>
                <p:oleObj name="Equation" r:id="rId3" imgW="139700" imgH="33020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625" y="873125"/>
                        <a:ext cx="1428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5783263" y="908050"/>
          <a:ext cx="228600" cy="314325"/>
        </p:xfrm>
        <a:graphic>
          <a:graphicData uri="http://schemas.openxmlformats.org/presentationml/2006/ole">
            <mc:AlternateContent xmlns:mc="http://schemas.openxmlformats.org/markup-compatibility/2006">
              <mc:Choice xmlns:v="urn:schemas-microsoft-com:vml" Requires="v">
                <p:oleObj spid="_x0000_s29778" name="Equation" r:id="rId5" imgW="228501" imgH="317362" progId="">
                  <p:embed/>
                </p:oleObj>
              </mc:Choice>
              <mc:Fallback>
                <p:oleObj name="Equation" r:id="rId5" imgW="228501" imgH="317362"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3263" y="908050"/>
                        <a:ext cx="2286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3924300" y="1412875"/>
          <a:ext cx="2952750" cy="485775"/>
        </p:xfrm>
        <a:graphic>
          <a:graphicData uri="http://schemas.openxmlformats.org/presentationml/2006/ole">
            <mc:AlternateContent xmlns:mc="http://schemas.openxmlformats.org/markup-compatibility/2006">
              <mc:Choice xmlns:v="urn:schemas-microsoft-com:vml" Requires="v">
                <p:oleObj spid="_x0000_s29779" name="Equation" r:id="rId7" imgW="2946400" imgH="482600" progId="">
                  <p:embed/>
                </p:oleObj>
              </mc:Choice>
              <mc:Fallback>
                <p:oleObj name="Equation" r:id="rId7" imgW="2946400" imgH="482600" progId="">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1412875"/>
                        <a:ext cx="295275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nvGraphicFramePr>
        <p:xfrm>
          <a:off x="4037013" y="2098675"/>
          <a:ext cx="1419225" cy="390525"/>
        </p:xfrm>
        <a:graphic>
          <a:graphicData uri="http://schemas.openxmlformats.org/presentationml/2006/ole">
            <mc:AlternateContent xmlns:mc="http://schemas.openxmlformats.org/markup-compatibility/2006">
              <mc:Choice xmlns:v="urn:schemas-microsoft-com:vml" Requires="v">
                <p:oleObj spid="_x0000_s29780" name="Equation" r:id="rId9" imgW="1422400" imgH="393700" progId="">
                  <p:embed/>
                </p:oleObj>
              </mc:Choice>
              <mc:Fallback>
                <p:oleObj name="Equation" r:id="rId9" imgW="1422400" imgH="393700" progId="">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7013" y="2098675"/>
                        <a:ext cx="14192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nvGraphicFramePr>
        <p:xfrm>
          <a:off x="3276600" y="2781300"/>
          <a:ext cx="285750" cy="314325"/>
        </p:xfrm>
        <a:graphic>
          <a:graphicData uri="http://schemas.openxmlformats.org/presentationml/2006/ole">
            <mc:AlternateContent xmlns:mc="http://schemas.openxmlformats.org/markup-compatibility/2006">
              <mc:Choice xmlns:v="urn:schemas-microsoft-com:vml" Requires="v">
                <p:oleObj spid="_x0000_s29781" name="Equation" r:id="rId11" imgW="291847" imgH="317225" progId="">
                  <p:embed/>
                </p:oleObj>
              </mc:Choice>
              <mc:Fallback>
                <p:oleObj name="Equation" r:id="rId11" imgW="291847" imgH="317225" progId="">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2781300"/>
                        <a:ext cx="2857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7"/>
          <p:cNvGraphicFramePr>
            <a:graphicFrameLocks noChangeAspect="1"/>
          </p:cNvGraphicFramePr>
          <p:nvPr/>
        </p:nvGraphicFramePr>
        <p:xfrm>
          <a:off x="3979863" y="2781300"/>
          <a:ext cx="304800" cy="304800"/>
        </p:xfrm>
        <a:graphic>
          <a:graphicData uri="http://schemas.openxmlformats.org/presentationml/2006/ole">
            <mc:AlternateContent xmlns:mc="http://schemas.openxmlformats.org/markup-compatibility/2006">
              <mc:Choice xmlns:v="urn:schemas-microsoft-com:vml" Requires="v">
                <p:oleObj spid="_x0000_s29782" name="Equation" r:id="rId13" imgW="304536" imgH="304536" progId="">
                  <p:embed/>
                </p:oleObj>
              </mc:Choice>
              <mc:Fallback>
                <p:oleObj name="Equation" r:id="rId13" imgW="304536" imgH="304536" progId="">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79863" y="2781300"/>
                        <a:ext cx="304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Прямоугольник 12"/>
          <p:cNvSpPr>
            <a:spLocks noChangeArrowheads="1"/>
          </p:cNvSpPr>
          <p:nvPr/>
        </p:nvSpPr>
        <p:spPr bwMode="auto">
          <a:xfrm>
            <a:off x="641350" y="4225925"/>
            <a:ext cx="8208963" cy="1579563"/>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При адиабатическом расширении газ совершает по-ложительную работу, поэтому его внутренняя энер-гия уменьшается, а температура понижается.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noChangeArrowheads="1"/>
          </p:cNvPicPr>
          <p:nvPr/>
        </p:nvPicPr>
        <p:blipFill>
          <a:blip r:embed="rId3" cstate="print"/>
          <a:srcRect/>
          <a:stretch>
            <a:fillRect/>
          </a:stretch>
        </p:blipFill>
        <p:spPr bwMode="auto">
          <a:xfrm>
            <a:off x="468313" y="587375"/>
            <a:ext cx="4464050" cy="3201988"/>
          </a:xfrm>
          <a:prstGeom prst="rect">
            <a:avLst/>
          </a:prstGeom>
          <a:noFill/>
          <a:ln w="9525">
            <a:noFill/>
            <a:miter lim="800000"/>
            <a:headEnd/>
            <a:tailEnd/>
          </a:ln>
        </p:spPr>
      </p:pic>
      <p:sp>
        <p:nvSpPr>
          <p:cNvPr id="3" name="Прямоугольник 2"/>
          <p:cNvSpPr>
            <a:spLocks noChangeArrowheads="1"/>
          </p:cNvSpPr>
          <p:nvPr/>
        </p:nvSpPr>
        <p:spPr bwMode="auto">
          <a:xfrm>
            <a:off x="5003800" y="404813"/>
            <a:ext cx="4140200" cy="3065462"/>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Вследствие этого давле-ние  газа при  адиабати-ческом (2)  расширении убывает быстрее, чем при изотермическом (1), а ра-бота газа будет меньше.  </a:t>
            </a:r>
          </a:p>
        </p:txBody>
      </p:sp>
      <p:sp>
        <p:nvSpPr>
          <p:cNvPr id="4" name="Прямоугольник 3"/>
          <p:cNvSpPr>
            <a:spLocks noChangeArrowheads="1"/>
          </p:cNvSpPr>
          <p:nvPr/>
        </p:nvSpPr>
        <p:spPr bwMode="auto">
          <a:xfrm>
            <a:off x="468313" y="3849688"/>
            <a:ext cx="8496300" cy="58737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Вычислим работу газа в адиабатическом процессе. </a:t>
            </a:r>
          </a:p>
        </p:txBody>
      </p:sp>
      <p:graphicFrame>
        <p:nvGraphicFramePr>
          <p:cNvPr id="6" name="Object 2"/>
          <p:cNvGraphicFramePr>
            <a:graphicFrameLocks noChangeAspect="1"/>
          </p:cNvGraphicFramePr>
          <p:nvPr/>
        </p:nvGraphicFramePr>
        <p:xfrm>
          <a:off x="3206750" y="4437063"/>
          <a:ext cx="3019425" cy="819150"/>
        </p:xfrm>
        <a:graphic>
          <a:graphicData uri="http://schemas.openxmlformats.org/presentationml/2006/ole">
            <mc:AlternateContent xmlns:mc="http://schemas.openxmlformats.org/markup-compatibility/2006">
              <mc:Choice xmlns:v="urn:schemas-microsoft-com:vml" Requires="v">
                <p:oleObj spid="_x0000_s30751" name="Equation" r:id="rId4" imgW="3022600" imgH="825500" progId="">
                  <p:embed/>
                </p:oleObj>
              </mc:Choice>
              <mc:Fallback>
                <p:oleObj name="Equation" r:id="rId4" imgW="3022600" imgH="825500"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0" y="4437063"/>
                        <a:ext cx="3019425"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p:cNvGraphicFramePr>
            <a:graphicFrameLocks noChangeAspect="1"/>
          </p:cNvGraphicFramePr>
          <p:nvPr/>
        </p:nvGraphicFramePr>
        <p:xfrm>
          <a:off x="1814513" y="5300663"/>
          <a:ext cx="5514975" cy="1095375"/>
        </p:xfrm>
        <a:graphic>
          <a:graphicData uri="http://schemas.openxmlformats.org/presentationml/2006/ole">
            <mc:AlternateContent xmlns:mc="http://schemas.openxmlformats.org/markup-compatibility/2006">
              <mc:Choice xmlns:v="urn:schemas-microsoft-com:vml" Requires="v">
                <p:oleObj spid="_x0000_s30752" name="Equation" r:id="rId6" imgW="5511800" imgH="1092200" progId="">
                  <p:embed/>
                </p:oleObj>
              </mc:Choice>
              <mc:Fallback>
                <p:oleObj name="Equation" r:id="rId6" imgW="5511800" imgH="10922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4513" y="5300663"/>
                        <a:ext cx="551497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742950" y="2708275"/>
            <a:ext cx="7573963" cy="144145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ru-RU"/>
          </a:p>
        </p:txBody>
      </p:sp>
      <p:sp>
        <p:nvSpPr>
          <p:cNvPr id="2" name="Прямоугольник 1"/>
          <p:cNvSpPr>
            <a:spLocks noChangeArrowheads="1"/>
          </p:cNvSpPr>
          <p:nvPr/>
        </p:nvSpPr>
        <p:spPr bwMode="auto">
          <a:xfrm>
            <a:off x="742950" y="620713"/>
            <a:ext cx="7991475" cy="108267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Этому выражению  можно придать иной вид, если воспользоваться уравнением  Майера  </a:t>
            </a:r>
          </a:p>
        </p:txBody>
      </p:sp>
      <p:sp>
        <p:nvSpPr>
          <p:cNvPr id="317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ru-RU">
              <a:latin typeface="Calibri" pitchFamily="34" charset="0"/>
            </a:endParaRPr>
          </a:p>
        </p:txBody>
      </p:sp>
      <p:graphicFrame>
        <p:nvGraphicFramePr>
          <p:cNvPr id="4" name="Object 2"/>
          <p:cNvGraphicFramePr>
            <a:graphicFrameLocks noChangeAspect="1"/>
          </p:cNvGraphicFramePr>
          <p:nvPr/>
        </p:nvGraphicFramePr>
        <p:xfrm>
          <a:off x="3567113" y="1916113"/>
          <a:ext cx="2009775" cy="466725"/>
        </p:xfrm>
        <a:graphic>
          <a:graphicData uri="http://schemas.openxmlformats.org/presentationml/2006/ole">
            <mc:AlternateContent xmlns:mc="http://schemas.openxmlformats.org/markup-compatibility/2006">
              <mc:Choice xmlns:v="urn:schemas-microsoft-com:vml" Requires="v">
                <p:oleObj spid="_x0000_s31776" name="Equation" r:id="rId3" imgW="2006600" imgH="469900" progId="">
                  <p:embed/>
                </p:oleObj>
              </mc:Choice>
              <mc:Fallback>
                <p:oleObj name="Equation" r:id="rId3" imgW="2006600" imgH="46990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113" y="1916113"/>
                        <a:ext cx="20097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ru-RU">
              <a:latin typeface="Calibri" pitchFamily="34" charset="0"/>
            </a:endParaRPr>
          </a:p>
        </p:txBody>
      </p:sp>
      <p:graphicFrame>
        <p:nvGraphicFramePr>
          <p:cNvPr id="6" name="Object 3"/>
          <p:cNvGraphicFramePr>
            <a:graphicFrameLocks noChangeAspect="1"/>
          </p:cNvGraphicFramePr>
          <p:nvPr/>
        </p:nvGraphicFramePr>
        <p:xfrm>
          <a:off x="1052513" y="2852738"/>
          <a:ext cx="7038975" cy="1238250"/>
        </p:xfrm>
        <a:graphic>
          <a:graphicData uri="http://schemas.openxmlformats.org/presentationml/2006/ole">
            <mc:AlternateContent xmlns:mc="http://schemas.openxmlformats.org/markup-compatibility/2006">
              <mc:Choice xmlns:v="urn:schemas-microsoft-com:vml" Requires="v">
                <p:oleObj spid="_x0000_s31777" name="Equation" r:id="rId5" imgW="7035800" imgH="1244600" progId="">
                  <p:embed/>
                </p:oleObj>
              </mc:Choice>
              <mc:Fallback>
                <p:oleObj name="Equation" r:id="rId5" imgW="7035800" imgH="124460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13" y="2852738"/>
                        <a:ext cx="7038975"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2.Второй закон термодинамики</a:t>
            </a:r>
            <a:br>
              <a:rPr lang="ru-RU" sz="3200" smtClean="0">
                <a:latin typeface="Times New Roman" pitchFamily="18" charset="0"/>
                <a:cs typeface="Times New Roman" pitchFamily="18" charset="0"/>
              </a:rPr>
            </a:br>
            <a:r>
              <a:rPr lang="ru-RU" sz="2800" smtClean="0">
                <a:solidFill>
                  <a:srgbClr val="FF0000"/>
                </a:solidFill>
                <a:latin typeface="Times New Roman" pitchFamily="18" charset="0"/>
                <a:cs typeface="Times New Roman" pitchFamily="18" charset="0"/>
              </a:rPr>
              <a:t>Аналитические формулировки 2-го закона термодинамики</a:t>
            </a:r>
            <a:r>
              <a:rPr lang="ru-RU" smtClean="0">
                <a:latin typeface="Times New Roman" pitchFamily="18" charset="0"/>
                <a:cs typeface="Times New Roman" pitchFamily="18" charset="0"/>
              </a:rPr>
              <a:t/>
            </a:r>
            <a:br>
              <a:rPr lang="ru-RU" smtClean="0">
                <a:latin typeface="Times New Roman" pitchFamily="18" charset="0"/>
                <a:cs typeface="Times New Roman" pitchFamily="18" charset="0"/>
              </a:rPr>
            </a:br>
            <a:endParaRPr lang="ru-RU" smtClean="0"/>
          </a:p>
        </p:txBody>
      </p:sp>
      <p:pic>
        <p:nvPicPr>
          <p:cNvPr id="32771" name="Picture 2" descr="F:\! Февр -июнь 22 г УЧЕБА\ИНОСТРАНЦЫ\! Занятия Суб с 9 50 час в 1-109\9 Тема 2 апр 22 г Зак термодин\Рис для лек\Определ 2-го зак термодин.jpg"/>
          <p:cNvPicPr>
            <a:picLocks noChangeAspect="1" noChangeArrowheads="1"/>
          </p:cNvPicPr>
          <p:nvPr/>
        </p:nvPicPr>
        <p:blipFill>
          <a:blip r:embed="rId2" cstate="print"/>
          <a:srcRect/>
          <a:stretch>
            <a:fillRect/>
          </a:stretch>
        </p:blipFill>
        <p:spPr bwMode="auto">
          <a:xfrm>
            <a:off x="611188" y="2133600"/>
            <a:ext cx="7993062" cy="44069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endParaRPr lang="ru-RU" smtClean="0"/>
          </a:p>
        </p:txBody>
      </p:sp>
      <p:pic>
        <p:nvPicPr>
          <p:cNvPr id="33795" name="Picture 2" descr="F:\! Февр -июнь 22 г УЧЕБА\ИНОСТРАНЦЫ\! Занятия Суб с 9 50 час в 1-109\9 Тема 2 апр 22 г Зак термодин\Рис для лек\Определ 2-го нач термодин.jpg"/>
          <p:cNvPicPr>
            <a:picLocks noChangeAspect="1" noChangeArrowheads="1"/>
          </p:cNvPicPr>
          <p:nvPr/>
        </p:nvPicPr>
        <p:blipFill>
          <a:blip r:embed="rId2" cstate="print"/>
          <a:srcRect/>
          <a:stretch>
            <a:fillRect/>
          </a:stretch>
        </p:blipFill>
        <p:spPr bwMode="auto">
          <a:xfrm>
            <a:off x="768350" y="1184275"/>
            <a:ext cx="7607300" cy="44894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323850" y="509588"/>
            <a:ext cx="8820150" cy="5927725"/>
          </a:xfrm>
          <a:prstGeom prst="rect">
            <a:avLst/>
          </a:prstGeom>
          <a:noFill/>
          <a:ln w="9525">
            <a:noFill/>
            <a:miter lim="800000"/>
            <a:headEnd/>
            <a:tailEnd/>
          </a:ln>
        </p:spPr>
        <p:txBody>
          <a:bodyPr>
            <a:spAutoFit/>
          </a:bodyPr>
          <a:lstStyle/>
          <a:p>
            <a:pPr eaLnBrk="1" hangingPunct="1">
              <a:lnSpc>
                <a:spcPct val="115000"/>
              </a:lnSpc>
              <a:spcAft>
                <a:spcPts val="1000"/>
              </a:spcAft>
              <a:tabLst>
                <a:tab pos="2317750" algn="l"/>
              </a:tabLst>
            </a:pPr>
            <a:r>
              <a:rPr lang="ru-RU" sz="2800">
                <a:solidFill>
                  <a:srgbClr val="FF0000"/>
                </a:solidFill>
                <a:latin typeface="Times New Roman" pitchFamily="18" charset="0"/>
                <a:ea typeface="Times New Roman" pitchFamily="18" charset="0"/>
                <a:cs typeface="Arial" charset="0"/>
              </a:rPr>
              <a:t>                    </a:t>
            </a:r>
            <a:r>
              <a:rPr lang="ru-RU" sz="2800">
                <a:solidFill>
                  <a:srgbClr val="FF0000"/>
                </a:solidFill>
                <a:ea typeface="Times New Roman" pitchFamily="18" charset="0"/>
                <a:cs typeface="Arial" charset="0"/>
              </a:rPr>
              <a:t>Цикл Карно и его КПД.</a:t>
            </a:r>
          </a:p>
          <a:p>
            <a:pPr eaLnBrk="1" hangingPunct="1">
              <a:lnSpc>
                <a:spcPct val="115000"/>
              </a:lnSpc>
              <a:spcAft>
                <a:spcPts val="1000"/>
              </a:spcAft>
              <a:tabLst>
                <a:tab pos="2317750" algn="l"/>
              </a:tabLst>
            </a:pPr>
            <a:r>
              <a:rPr lang="ru-RU" sz="2800">
                <a:latin typeface="Times New Roman" pitchFamily="18" charset="0"/>
                <a:ea typeface="Times New Roman" pitchFamily="18" charset="0"/>
                <a:cs typeface="Arial" charset="0"/>
              </a:rPr>
              <a:t>     В термодинамике доказывается, что:</a:t>
            </a:r>
          </a:p>
          <a:p>
            <a:pPr eaLnBrk="1" hangingPunct="1">
              <a:lnSpc>
                <a:spcPct val="115000"/>
              </a:lnSpc>
              <a:buFont typeface="Symbol" pitchFamily="18" charset="2"/>
              <a:buChar char=""/>
              <a:tabLst>
                <a:tab pos="2317750" algn="l"/>
              </a:tabLst>
            </a:pPr>
            <a:r>
              <a:rPr lang="ru-RU" sz="2800">
                <a:latin typeface="Times New Roman" pitchFamily="18" charset="0"/>
                <a:ea typeface="Times New Roman" pitchFamily="18" charset="0"/>
                <a:cs typeface="Arial" charset="0"/>
              </a:rPr>
              <a:t>КПД  тепловой машины, у которой  замкнутый  цикл состоит только из обратимых процессов, больше, чем у «необратимой» машины, работающей в тех же усло-виях;</a:t>
            </a:r>
          </a:p>
          <a:p>
            <a:pPr eaLnBrk="1" hangingPunct="1">
              <a:lnSpc>
                <a:spcPct val="115000"/>
              </a:lnSpc>
              <a:spcAft>
                <a:spcPts val="1000"/>
              </a:spcAft>
              <a:buFont typeface="Symbol" pitchFamily="18" charset="2"/>
              <a:buChar char=""/>
              <a:tabLst>
                <a:tab pos="2317750" algn="l"/>
              </a:tabLst>
            </a:pPr>
            <a:r>
              <a:rPr lang="ru-RU" sz="2800">
                <a:latin typeface="Times New Roman" pitchFamily="18" charset="0"/>
                <a:ea typeface="Times New Roman" pitchFamily="18" charset="0"/>
                <a:cs typeface="Arial" charset="0"/>
              </a:rPr>
              <a:t>единственным обратимым процессом, сопровождаю-щимся теплообменом рабочего тела с нагревателем и холодильником, является изотермический процесс;</a:t>
            </a:r>
          </a:p>
          <a:p>
            <a:pPr eaLnBrk="1" hangingPunct="1">
              <a:lnSpc>
                <a:spcPct val="115000"/>
              </a:lnSpc>
              <a:spcAft>
                <a:spcPts val="1000"/>
              </a:spcAft>
              <a:buFont typeface="Symbol" pitchFamily="18" charset="2"/>
              <a:buChar char=""/>
              <a:tabLst>
                <a:tab pos="2317750" algn="l"/>
              </a:tabLst>
            </a:pPr>
            <a:r>
              <a:rPr lang="ru-RU" sz="2800">
                <a:latin typeface="Times New Roman" pitchFamily="18" charset="0"/>
                <a:ea typeface="Times New Roman" pitchFamily="18" charset="0"/>
                <a:cs typeface="Arial" charset="0"/>
              </a:rPr>
              <a:t>единственными обратимыми процессами, сопровож-дающимися совершением работы рабочим</a:t>
            </a:r>
            <a:endParaRPr lang="ru-RU" sz="2800" b="1">
              <a:latin typeface="Times New Roman" pitchFamily="18"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550863"/>
            <a:ext cx="8353425" cy="5695950"/>
          </a:xfrm>
          <a:prstGeom prst="rect">
            <a:avLst/>
          </a:prstGeom>
        </p:spPr>
        <p:txBody>
          <a:bodyPr>
            <a:spAutoFit/>
          </a:bodyPr>
          <a:lstStyle/>
          <a:p>
            <a:pPr eaLnBrk="1" hangingPunct="1">
              <a:lnSpc>
                <a:spcPct val="115000"/>
              </a:lnSpc>
              <a:spcAft>
                <a:spcPts val="0"/>
              </a:spcAft>
              <a:tabLst>
                <a:tab pos="2318385" algn="l"/>
              </a:tabLst>
              <a:defRPr/>
            </a:pPr>
            <a:r>
              <a:rPr lang="ru-RU" sz="2800" dirty="0">
                <a:latin typeface="Times New Roman"/>
                <a:ea typeface="Times New Roman"/>
                <a:cs typeface="Arial"/>
              </a:rPr>
              <a:t>    телом, является адиабатический и изотермический   </a:t>
            </a:r>
          </a:p>
          <a:p>
            <a:pPr eaLnBrk="1" hangingPunct="1">
              <a:lnSpc>
                <a:spcPct val="115000"/>
              </a:lnSpc>
              <a:spcAft>
                <a:spcPts val="1200"/>
              </a:spcAft>
              <a:tabLst>
                <a:tab pos="2318385" algn="l"/>
              </a:tabLst>
              <a:defRPr/>
            </a:pPr>
            <a:r>
              <a:rPr lang="ru-RU" sz="2800" dirty="0">
                <a:latin typeface="Times New Roman"/>
                <a:ea typeface="Times New Roman"/>
                <a:cs typeface="Arial"/>
              </a:rPr>
              <a:t>    процессы;</a:t>
            </a:r>
          </a:p>
          <a:p>
            <a:pPr marL="342900" indent="-342900" eaLnBrk="1" hangingPunct="1">
              <a:lnSpc>
                <a:spcPct val="115000"/>
              </a:lnSpc>
              <a:spcAft>
                <a:spcPts val="0"/>
              </a:spcAft>
              <a:buFont typeface="Symbol"/>
              <a:buChar char=""/>
              <a:tabLst>
                <a:tab pos="2318385" algn="l"/>
              </a:tabLst>
              <a:defRPr/>
            </a:pPr>
            <a:r>
              <a:rPr lang="ru-RU" sz="2800" dirty="0">
                <a:latin typeface="Times New Roman"/>
                <a:ea typeface="Times New Roman"/>
                <a:cs typeface="Arial"/>
              </a:rPr>
              <a:t>обратимый цикл, совершаемый рабочим телом в тепловой машине, может состоять только из двух изотерм и двух адиабат.</a:t>
            </a:r>
          </a:p>
          <a:p>
            <a:pPr eaLnBrk="1" hangingPunct="1">
              <a:lnSpc>
                <a:spcPct val="115000"/>
              </a:lnSpc>
              <a:spcAft>
                <a:spcPts val="1000"/>
              </a:spcAft>
              <a:tabLst>
                <a:tab pos="2318385" algn="l"/>
              </a:tabLst>
              <a:defRPr/>
            </a:pPr>
            <a:r>
              <a:rPr lang="ru-RU" sz="2800" dirty="0">
                <a:latin typeface="Times New Roman"/>
                <a:ea typeface="Times New Roman"/>
                <a:cs typeface="Arial"/>
              </a:rPr>
              <a:t>  Таким образом, самый экономичный цикл на всех стадиях кругового процесса нигде не допускает </a:t>
            </a:r>
            <a:r>
              <a:rPr lang="ru-RU" sz="2800" dirty="0" err="1">
                <a:latin typeface="Times New Roman"/>
                <a:ea typeface="Times New Roman"/>
                <a:cs typeface="Arial"/>
              </a:rPr>
              <a:t>кон-такта</a:t>
            </a:r>
            <a:r>
              <a:rPr lang="ru-RU" sz="2800" dirty="0">
                <a:latin typeface="Times New Roman"/>
                <a:ea typeface="Times New Roman"/>
                <a:cs typeface="Arial"/>
              </a:rPr>
              <a:t> тел с разной температурой (реально разность температур должна быть бесконечно малой), т. е. </a:t>
            </a:r>
            <a:r>
              <a:rPr lang="ru-RU" sz="2800" b="1" i="1" dirty="0">
                <a:solidFill>
                  <a:srgbClr val="0070C0"/>
                </a:solidFill>
                <a:latin typeface="Times New Roman"/>
                <a:ea typeface="Times New Roman"/>
                <a:cs typeface="Arial"/>
              </a:rPr>
              <a:t>не содержит  необратимых  процессов  </a:t>
            </a:r>
            <a:r>
              <a:rPr lang="ru-RU" sz="2800" b="1" i="1" dirty="0" err="1">
                <a:solidFill>
                  <a:srgbClr val="0070C0"/>
                </a:solidFill>
                <a:latin typeface="Times New Roman"/>
                <a:ea typeface="Times New Roman"/>
                <a:cs typeface="Arial"/>
              </a:rPr>
              <a:t>теплопровод-ности</a:t>
            </a:r>
            <a:r>
              <a:rPr lang="ru-RU" sz="2800" b="1" i="1" dirty="0">
                <a:solidFill>
                  <a:srgbClr val="0070C0"/>
                </a:solidFill>
                <a:latin typeface="Times New Roman"/>
                <a:ea typeface="Times New Roman"/>
                <a:cs typeface="Arial"/>
              </a:rPr>
              <a:t>.</a:t>
            </a:r>
            <a:r>
              <a:rPr lang="ru-RU" sz="2800" dirty="0">
                <a:latin typeface="Times New Roman"/>
                <a:ea typeface="Times New Roman"/>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noChangeArrowheads="1"/>
          </p:cNvPicPr>
          <p:nvPr/>
        </p:nvPicPr>
        <p:blipFill>
          <a:blip r:embed="rId2" cstate="print"/>
          <a:srcRect/>
          <a:stretch>
            <a:fillRect/>
          </a:stretch>
        </p:blipFill>
        <p:spPr bwMode="auto">
          <a:xfrm>
            <a:off x="2036763" y="373063"/>
            <a:ext cx="4838700" cy="3848100"/>
          </a:xfrm>
          <a:prstGeom prst="rect">
            <a:avLst/>
          </a:prstGeom>
          <a:noFill/>
          <a:ln w="9525">
            <a:noFill/>
            <a:miter lim="800000"/>
            <a:headEnd/>
            <a:tailEnd/>
          </a:ln>
        </p:spPr>
      </p:pic>
      <p:sp>
        <p:nvSpPr>
          <p:cNvPr id="3" name="Прямоугольник 2"/>
          <p:cNvSpPr/>
          <p:nvPr/>
        </p:nvSpPr>
        <p:spPr>
          <a:xfrm>
            <a:off x="395288" y="4322763"/>
            <a:ext cx="8569325" cy="2201862"/>
          </a:xfrm>
          <a:prstGeom prst="rect">
            <a:avLst/>
          </a:prstGeom>
        </p:spPr>
        <p:txBody>
          <a:bodyPr>
            <a:spAutoFit/>
          </a:bodyPr>
          <a:lstStyle/>
          <a:p>
            <a:pPr eaLnBrk="1" hangingPunct="1">
              <a:lnSpc>
                <a:spcPct val="115000"/>
              </a:lnSpc>
              <a:spcAft>
                <a:spcPts val="1000"/>
              </a:spcAft>
              <a:tabLst>
                <a:tab pos="2318385" algn="l"/>
              </a:tabLst>
              <a:defRPr/>
            </a:pPr>
            <a:r>
              <a:rPr lang="ru-RU" sz="2800" dirty="0">
                <a:latin typeface="Times New Roman"/>
                <a:ea typeface="Times New Roman"/>
                <a:cs typeface="Arial"/>
              </a:rPr>
              <a:t>Такой цикл был впервые изучен и предложен С. Карно и поэтому носит название </a:t>
            </a:r>
            <a:r>
              <a:rPr lang="ru-RU" sz="2800" b="1" i="1" dirty="0">
                <a:solidFill>
                  <a:srgbClr val="0070C0"/>
                </a:solidFill>
                <a:latin typeface="Times New Roman"/>
                <a:ea typeface="Times New Roman"/>
                <a:cs typeface="Arial"/>
              </a:rPr>
              <a:t>цикл Карно</a:t>
            </a:r>
            <a:r>
              <a:rPr lang="ru-RU" sz="2800" dirty="0">
                <a:latin typeface="Times New Roman"/>
                <a:ea typeface="Times New Roman"/>
                <a:cs typeface="Arial"/>
              </a:rPr>
              <a:t>. </a:t>
            </a:r>
          </a:p>
          <a:p>
            <a:pPr marL="90170" eaLnBrk="1" hangingPunct="1">
              <a:lnSpc>
                <a:spcPct val="115000"/>
              </a:lnSpc>
              <a:spcAft>
                <a:spcPts val="1000"/>
              </a:spcAft>
              <a:tabLst>
                <a:tab pos="2318385" algn="l"/>
              </a:tabLst>
              <a:defRPr/>
            </a:pPr>
            <a:r>
              <a:rPr lang="ru-RU" sz="2800" dirty="0">
                <a:latin typeface="Times New Roman"/>
                <a:ea typeface="Times New Roman"/>
                <a:cs typeface="Arial"/>
              </a:rPr>
              <a:t>Он состоит из двух изотерм (</a:t>
            </a:r>
            <a:r>
              <a:rPr lang="ru-RU" sz="2800" i="1" dirty="0">
                <a:latin typeface="Times New Roman"/>
                <a:ea typeface="Times New Roman"/>
                <a:cs typeface="Arial"/>
              </a:rPr>
              <a:t>АВ</a:t>
            </a:r>
            <a:r>
              <a:rPr lang="ru-RU" sz="2800" dirty="0">
                <a:latin typeface="Times New Roman"/>
                <a:ea typeface="Times New Roman"/>
                <a:cs typeface="Arial"/>
              </a:rPr>
              <a:t> и </a:t>
            </a:r>
            <a:r>
              <a:rPr lang="en-US" sz="2800" i="1" dirty="0">
                <a:latin typeface="Times New Roman"/>
                <a:ea typeface="Times New Roman"/>
                <a:cs typeface="Arial"/>
              </a:rPr>
              <a:t>CD</a:t>
            </a:r>
            <a:r>
              <a:rPr lang="ru-RU" sz="2800" dirty="0">
                <a:latin typeface="Times New Roman"/>
                <a:ea typeface="Times New Roman"/>
                <a:cs typeface="Arial"/>
              </a:rPr>
              <a:t>) и двух адиабат (</a:t>
            </a:r>
            <a:r>
              <a:rPr lang="ru-RU" sz="2800" i="1" dirty="0">
                <a:latin typeface="Times New Roman"/>
                <a:ea typeface="Times New Roman"/>
                <a:cs typeface="Arial"/>
              </a:rPr>
              <a:t>ВС</a:t>
            </a:r>
            <a:r>
              <a:rPr lang="ru-RU" sz="2800" dirty="0">
                <a:latin typeface="Times New Roman"/>
                <a:ea typeface="Times New Roman"/>
                <a:cs typeface="Arial"/>
              </a:rPr>
              <a:t> и </a:t>
            </a:r>
            <a:r>
              <a:rPr lang="en-US" sz="2800" i="1" dirty="0">
                <a:latin typeface="Times New Roman"/>
                <a:ea typeface="Times New Roman"/>
                <a:cs typeface="Arial"/>
              </a:rPr>
              <a:t>DA</a:t>
            </a:r>
            <a:r>
              <a:rPr lang="ru-RU" sz="2800" dirty="0">
                <a:latin typeface="Times New Roman"/>
                <a:ea typeface="Times New Roman"/>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08400" y="4437063"/>
            <a:ext cx="2087563" cy="12239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ru-RU"/>
          </a:p>
        </p:txBody>
      </p:sp>
      <p:sp>
        <p:nvSpPr>
          <p:cNvPr id="2" name="Прямоугольник 1"/>
          <p:cNvSpPr>
            <a:spLocks noChangeArrowheads="1"/>
          </p:cNvSpPr>
          <p:nvPr/>
        </p:nvSpPr>
        <p:spPr bwMode="auto">
          <a:xfrm>
            <a:off x="539750" y="908050"/>
            <a:ext cx="8424863" cy="3502025"/>
          </a:xfrm>
          <a:prstGeom prst="rect">
            <a:avLst/>
          </a:prstGeom>
          <a:noFill/>
          <a:ln w="9525">
            <a:noFill/>
            <a:miter lim="800000"/>
            <a:headEnd/>
            <a:tailEnd/>
          </a:ln>
        </p:spPr>
        <p:txBody>
          <a:bodyPr>
            <a:spAutoFit/>
          </a:bodyPr>
          <a:lstStyle/>
          <a:p>
            <a:pPr eaLnBrk="1" hangingPunct="1">
              <a:lnSpc>
                <a:spcPct val="114000"/>
              </a:lnSpc>
            </a:pPr>
            <a:r>
              <a:rPr lang="ru-RU" sz="2800">
                <a:latin typeface="Times New Roman" pitchFamily="18" charset="0"/>
                <a:ea typeface="Times New Roman" pitchFamily="18" charset="0"/>
                <a:cs typeface="Arial" charset="0"/>
              </a:rPr>
              <a:t> </a:t>
            </a:r>
            <a:r>
              <a:rPr lang="ru-RU" sz="2800" b="1" i="1">
                <a:solidFill>
                  <a:srgbClr val="0070C0"/>
                </a:solidFill>
                <a:latin typeface="Times New Roman" pitchFamily="18" charset="0"/>
                <a:ea typeface="Times New Roman" pitchFamily="18" charset="0"/>
                <a:cs typeface="Arial" charset="0"/>
              </a:rPr>
              <a:t>Теорема Карно:</a:t>
            </a:r>
            <a:r>
              <a:rPr lang="ru-RU" sz="2800">
                <a:latin typeface="Times New Roman" pitchFamily="18" charset="0"/>
                <a:ea typeface="Times New Roman" pitchFamily="18" charset="0"/>
                <a:cs typeface="Arial" charset="0"/>
              </a:rPr>
              <a:t> </a:t>
            </a:r>
            <a:r>
              <a:rPr lang="ru-RU" sz="2800" b="1" i="1">
                <a:solidFill>
                  <a:srgbClr val="0070C0"/>
                </a:solidFill>
                <a:latin typeface="Times New Roman" pitchFamily="18" charset="0"/>
                <a:ea typeface="Times New Roman" pitchFamily="18" charset="0"/>
                <a:cs typeface="Arial" charset="0"/>
              </a:rPr>
              <a:t>из всех  периодически  действую-щих тепловых  машин, имеющих  одинаковые тем-пературы нагревателей и холодильников, наиболь-шим КПД обладают обратимые машины. Причём КПД  обратимых  машин  одинаковы и зависят только от  температур нагревателя и холодиль-ника:  </a:t>
            </a:r>
            <a:endParaRPr lang="ru-RU" b="1" i="1">
              <a:solidFill>
                <a:srgbClr val="0070C0"/>
              </a:solidFill>
              <a:ea typeface="Times New Roman" pitchFamily="18" charset="0"/>
              <a:cs typeface="Arial" charset="0"/>
            </a:endParaRPr>
          </a:p>
        </p:txBody>
      </p:sp>
      <p:graphicFrame>
        <p:nvGraphicFramePr>
          <p:cNvPr id="4" name="Объект 3"/>
          <p:cNvGraphicFramePr>
            <a:graphicFrameLocks noChangeAspect="1"/>
          </p:cNvGraphicFramePr>
          <p:nvPr/>
        </p:nvGraphicFramePr>
        <p:xfrm>
          <a:off x="3851275" y="4581525"/>
          <a:ext cx="1657350" cy="923925"/>
        </p:xfrm>
        <a:graphic>
          <a:graphicData uri="http://schemas.openxmlformats.org/presentationml/2006/ole">
            <mc:AlternateContent xmlns:mc="http://schemas.openxmlformats.org/markup-compatibility/2006">
              <mc:Choice xmlns:v="urn:schemas-microsoft-com:vml" Requires="v">
                <p:oleObj spid="_x0000_s37905" name="Equation" r:id="rId3" imgW="1663700" imgH="927100" progId="">
                  <p:embed/>
                </p:oleObj>
              </mc:Choice>
              <mc:Fallback>
                <p:oleObj name="Equation" r:id="rId3" imgW="1663700" imgH="92710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4581525"/>
                        <a:ext cx="1657350"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116013" y="387350"/>
            <a:ext cx="7056437" cy="954088"/>
          </a:xfrm>
          <a:prstGeom prst="rect">
            <a:avLst/>
          </a:prstGeom>
          <a:noFill/>
          <a:ln w="9525">
            <a:noFill/>
            <a:miter lim="800000"/>
            <a:headEnd/>
            <a:tailEnd/>
          </a:ln>
        </p:spPr>
        <p:txBody>
          <a:bodyPr>
            <a:spAutoFit/>
          </a:bodyPr>
          <a:lstStyle/>
          <a:p>
            <a:pPr algn="ctr" eaLnBrk="1" hangingPunct="1"/>
            <a:r>
              <a:rPr lang="ru-RU" sz="2800">
                <a:solidFill>
                  <a:srgbClr val="FF0000"/>
                </a:solidFill>
                <a:cs typeface="Times New Roman" pitchFamily="18" charset="0"/>
              </a:rPr>
              <a:t>Приведённая теплота. Энтропия</a:t>
            </a:r>
          </a:p>
          <a:p>
            <a:pPr algn="ctr" eaLnBrk="1" hangingPunct="1"/>
            <a:r>
              <a:rPr lang="ru-RU" sz="2800">
                <a:solidFill>
                  <a:srgbClr val="FF0000"/>
                </a:solidFill>
                <a:cs typeface="Times New Roman" pitchFamily="18" charset="0"/>
              </a:rPr>
              <a:t>идеального газа</a:t>
            </a:r>
          </a:p>
        </p:txBody>
      </p:sp>
      <p:sp>
        <p:nvSpPr>
          <p:cNvPr id="3" name="Прямоугольник 2"/>
          <p:cNvSpPr>
            <a:spLocks noChangeArrowheads="1"/>
          </p:cNvSpPr>
          <p:nvPr/>
        </p:nvSpPr>
        <p:spPr bwMode="auto">
          <a:xfrm>
            <a:off x="719138" y="1341438"/>
            <a:ext cx="8101012" cy="3321050"/>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Термодинамической функцией, определяющей на-правленность термодинамических процессов в при-роде, является </a:t>
            </a:r>
            <a:r>
              <a:rPr lang="ru-RU" sz="2800" b="1" i="1">
                <a:solidFill>
                  <a:srgbClr val="0070C0"/>
                </a:solidFill>
                <a:latin typeface="Times New Roman" pitchFamily="18" charset="0"/>
                <a:ea typeface="Times New Roman" pitchFamily="18" charset="0"/>
                <a:cs typeface="Arial" charset="0"/>
              </a:rPr>
              <a:t>энтропия </a:t>
            </a:r>
            <a:r>
              <a:rPr lang="ru-RU" sz="2800">
                <a:latin typeface="Times New Roman" pitchFamily="18" charset="0"/>
                <a:ea typeface="Times New Roman" pitchFamily="18" charset="0"/>
                <a:cs typeface="Arial" charset="0"/>
              </a:rPr>
              <a:t>(Клаузиус, 1865 год).</a:t>
            </a:r>
          </a:p>
          <a:p>
            <a:pPr eaLnBrk="1" hangingPunct="1">
              <a:lnSpc>
                <a:spcPct val="115000"/>
              </a:lnSpc>
              <a:spcAft>
                <a:spcPts val="1000"/>
              </a:spcAft>
            </a:pPr>
            <a:r>
              <a:rPr lang="ru-RU" sz="2800">
                <a:latin typeface="Times New Roman" pitchFamily="18" charset="0"/>
                <a:ea typeface="Times New Roman" pitchFamily="18" charset="0"/>
                <a:cs typeface="Arial" charset="0"/>
              </a:rPr>
              <a:t>  Как мы уже видели выше, коэффициент полезного действия обратимого цикла Карно выражается фор-</a:t>
            </a:r>
          </a:p>
          <a:p>
            <a:pPr eaLnBrk="1" hangingPunct="1">
              <a:lnSpc>
                <a:spcPct val="115000"/>
              </a:lnSpc>
              <a:spcAft>
                <a:spcPts val="1000"/>
              </a:spcAft>
            </a:pPr>
            <a:r>
              <a:rPr lang="ru-RU" sz="2800">
                <a:latin typeface="Times New Roman" pitchFamily="18" charset="0"/>
                <a:ea typeface="Times New Roman" pitchFamily="18" charset="0"/>
                <a:cs typeface="Arial" charset="0"/>
              </a:rPr>
              <a:t>мулой: </a:t>
            </a:r>
            <a:endParaRPr lang="ru-RU">
              <a:ea typeface="Times New Roman" pitchFamily="18" charset="0"/>
              <a:cs typeface="Arial" charset="0"/>
            </a:endParaRPr>
          </a:p>
        </p:txBody>
      </p:sp>
      <p:graphicFrame>
        <p:nvGraphicFramePr>
          <p:cNvPr id="5" name="Объект 4"/>
          <p:cNvGraphicFramePr>
            <a:graphicFrameLocks noChangeAspect="1"/>
          </p:cNvGraphicFramePr>
          <p:nvPr/>
        </p:nvGraphicFramePr>
        <p:xfrm>
          <a:off x="1979613" y="3933825"/>
          <a:ext cx="3295650" cy="923925"/>
        </p:xfrm>
        <a:graphic>
          <a:graphicData uri="http://schemas.openxmlformats.org/presentationml/2006/ole">
            <mc:AlternateContent xmlns:mc="http://schemas.openxmlformats.org/markup-compatibility/2006">
              <mc:Choice xmlns:v="urn:schemas-microsoft-com:vml" Requires="v">
                <p:oleObj spid="_x0000_s38956" name="Equation" r:id="rId3" imgW="3289300" imgH="927100" progId="">
                  <p:embed/>
                </p:oleObj>
              </mc:Choice>
              <mc:Fallback>
                <p:oleObj name="Equation" r:id="rId3" imgW="3289300" imgH="92710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933825"/>
                        <a:ext cx="3295650"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Прямоугольник 5"/>
          <p:cNvSpPr>
            <a:spLocks noChangeArrowheads="1"/>
          </p:cNvSpPr>
          <p:nvPr/>
        </p:nvSpPr>
        <p:spPr bwMode="auto">
          <a:xfrm>
            <a:off x="712788" y="4652963"/>
            <a:ext cx="1355725" cy="523875"/>
          </a:xfrm>
          <a:prstGeom prst="rect">
            <a:avLst/>
          </a:prstGeom>
          <a:noFill/>
          <a:ln w="9525">
            <a:noFill/>
            <a:miter lim="800000"/>
            <a:headEnd/>
            <a:tailEnd/>
          </a:ln>
        </p:spPr>
        <p:txBody>
          <a:bodyPr wrap="none">
            <a:spAutoFit/>
          </a:bodyPr>
          <a:lstStyle/>
          <a:p>
            <a:pPr eaLnBrk="1" hangingPunct="1"/>
            <a:r>
              <a:rPr lang="ru-RU" sz="2800">
                <a:latin typeface="Times New Roman" pitchFamily="18" charset="0"/>
                <a:ea typeface="Times New Roman" pitchFamily="18" charset="0"/>
                <a:cs typeface="Arial" charset="0"/>
              </a:rPr>
              <a:t>Отсюда</a:t>
            </a:r>
            <a:endParaRPr lang="ru-RU">
              <a:ea typeface="Times New Roman" pitchFamily="18" charset="0"/>
              <a:cs typeface="Arial" charset="0"/>
            </a:endParaRPr>
          </a:p>
        </p:txBody>
      </p:sp>
      <p:graphicFrame>
        <p:nvGraphicFramePr>
          <p:cNvPr id="10" name="Объект 9"/>
          <p:cNvGraphicFramePr>
            <a:graphicFrameLocks noChangeAspect="1"/>
          </p:cNvGraphicFramePr>
          <p:nvPr/>
        </p:nvGraphicFramePr>
        <p:xfrm>
          <a:off x="4557713" y="5157788"/>
          <a:ext cx="3467100" cy="990600"/>
        </p:xfrm>
        <a:graphic>
          <a:graphicData uri="http://schemas.openxmlformats.org/presentationml/2006/ole">
            <mc:AlternateContent xmlns:mc="http://schemas.openxmlformats.org/markup-compatibility/2006">
              <mc:Choice xmlns:v="urn:schemas-microsoft-com:vml" Requires="v">
                <p:oleObj spid="_x0000_s38957" name="Equation" r:id="rId5" imgW="3467100" imgH="990600" progId="">
                  <p:embed/>
                </p:oleObj>
              </mc:Choice>
              <mc:Fallback>
                <p:oleObj name="Equation" r:id="rId5" imgW="3467100" imgH="99060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7713" y="5157788"/>
                        <a:ext cx="34671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6" name="Object 22"/>
          <p:cNvGraphicFramePr>
            <a:graphicFrameLocks noChangeAspect="1"/>
          </p:cNvGraphicFramePr>
          <p:nvPr/>
        </p:nvGraphicFramePr>
        <p:xfrm>
          <a:off x="1619250" y="5157788"/>
          <a:ext cx="2730500" cy="927100"/>
        </p:xfrm>
        <a:graphic>
          <a:graphicData uri="http://schemas.openxmlformats.org/presentationml/2006/ole">
            <mc:AlternateContent xmlns:mc="http://schemas.openxmlformats.org/markup-compatibility/2006">
              <mc:Choice xmlns:v="urn:schemas-microsoft-com:vml" Requires="v">
                <p:oleObj spid="_x0000_s38958" name="Equation" r:id="rId7" imgW="2730500" imgH="927100" progId="">
                  <p:embed/>
                </p:oleObj>
              </mc:Choice>
              <mc:Fallback>
                <p:oleObj name="Equation" r:id="rId7" imgW="2730500" imgH="927100" progId="">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5157788"/>
                        <a:ext cx="2730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6166"/>
                                        </p:tgtEl>
                                        <p:attrNameLst>
                                          <p:attrName>style.visibility</p:attrName>
                                        </p:attrNameLst>
                                      </p:cBhvr>
                                      <p:to>
                                        <p:strVal val="visible"/>
                                      </p:to>
                                    </p:set>
                                    <p:animEffect transition="in" filter="fade">
                                      <p:cBhvr>
                                        <p:cTn id="35" dur="500"/>
                                        <p:tgtEl>
                                          <p:spTgt spid="6166"/>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396221" y="-245233"/>
            <a:ext cx="2417976" cy="6979890"/>
          </a:xfrm>
          <a:prstGeom prst="rect">
            <a:avLst/>
          </a:prstGeom>
        </p:spPr>
      </p:pic>
      <p:sp>
        <p:nvSpPr>
          <p:cNvPr id="2" name="Заголовок 1"/>
          <p:cNvSpPr>
            <a:spLocks noGrp="1"/>
          </p:cNvSpPr>
          <p:nvPr>
            <p:ph type="title"/>
          </p:nvPr>
        </p:nvSpPr>
        <p:spPr/>
        <p:txBody>
          <a:bodyPr/>
          <a:lstStyle/>
          <a:p>
            <a:endParaRPr lang="ru-RU" dirty="0"/>
          </a:p>
        </p:txBody>
      </p:sp>
      <p:pic>
        <p:nvPicPr>
          <p:cNvPr id="3" name="Рисунок 2"/>
          <p:cNvPicPr>
            <a:picLocks noChangeAspect="1"/>
          </p:cNvPicPr>
          <p:nvPr/>
        </p:nvPicPr>
        <p:blipFill>
          <a:blip r:embed="rId3"/>
          <a:stretch>
            <a:fillRect/>
          </a:stretch>
        </p:blipFill>
        <p:spPr>
          <a:xfrm>
            <a:off x="3059832" y="-210851"/>
            <a:ext cx="2954198" cy="6945508"/>
          </a:xfrm>
          <a:prstGeom prst="rect">
            <a:avLst/>
          </a:prstGeom>
        </p:spPr>
      </p:pic>
      <p:pic>
        <p:nvPicPr>
          <p:cNvPr id="5" name="Рисунок 4"/>
          <p:cNvPicPr>
            <a:picLocks noChangeAspect="1"/>
          </p:cNvPicPr>
          <p:nvPr/>
        </p:nvPicPr>
        <p:blipFill>
          <a:blip r:embed="rId4"/>
          <a:stretch>
            <a:fillRect/>
          </a:stretch>
        </p:blipFill>
        <p:spPr>
          <a:xfrm>
            <a:off x="113035" y="-315416"/>
            <a:ext cx="2819400" cy="6953250"/>
          </a:xfrm>
          <a:prstGeom prst="rect">
            <a:avLst/>
          </a:prstGeom>
        </p:spPr>
      </p:pic>
    </p:spTree>
    <p:extLst>
      <p:ext uri="{BB962C8B-B14F-4D97-AF65-F5344CB8AC3E}">
        <p14:creationId xmlns:p14="http://schemas.microsoft.com/office/powerpoint/2010/main" val="775490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4140200" y="4868863"/>
            <a:ext cx="1655763" cy="93662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ru-RU"/>
          </a:p>
        </p:txBody>
      </p:sp>
      <p:sp>
        <p:nvSpPr>
          <p:cNvPr id="2" name="Прямоугольник 1"/>
          <p:cNvSpPr>
            <a:spLocks noChangeArrowheads="1"/>
          </p:cNvSpPr>
          <p:nvPr/>
        </p:nvSpPr>
        <p:spPr bwMode="auto">
          <a:xfrm>
            <a:off x="611188" y="692150"/>
            <a:ext cx="8208962" cy="397192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В каком бы направлении ни шёл цикл Карно (по ча-совой стрелке или против) величины        и       всег-</a:t>
            </a:r>
          </a:p>
          <a:p>
            <a:pPr eaLnBrk="1" hangingPunct="1">
              <a:lnSpc>
                <a:spcPct val="115000"/>
              </a:lnSpc>
              <a:spcBef>
                <a:spcPts val="1200"/>
              </a:spcBef>
              <a:spcAft>
                <a:spcPts val="1200"/>
              </a:spcAft>
            </a:pPr>
            <a:r>
              <a:rPr lang="ru-RU" sz="2800">
                <a:latin typeface="Times New Roman" pitchFamily="18" charset="0"/>
                <a:ea typeface="Times New Roman" pitchFamily="18" charset="0"/>
                <a:cs typeface="Arial" charset="0"/>
              </a:rPr>
              <a:t>да имеют разные знаки, так что </a:t>
            </a:r>
          </a:p>
          <a:p>
            <a:pPr eaLnBrk="1" hangingPunct="1">
              <a:lnSpc>
                <a:spcPct val="115000"/>
              </a:lnSpc>
              <a:spcAft>
                <a:spcPts val="1000"/>
              </a:spcAft>
            </a:pPr>
            <a:r>
              <a:rPr lang="ru-RU" sz="2800">
                <a:latin typeface="Times New Roman" pitchFamily="18" charset="0"/>
                <a:ea typeface="Times New Roman" pitchFamily="18" charset="0"/>
                <a:cs typeface="Arial" charset="0"/>
              </a:rPr>
              <a:t> Отношение теплоты, полученной газом в изотерми-ческом процессе к температуре нагревателя (тепло-отдающего тела), получило название </a:t>
            </a:r>
            <a:r>
              <a:rPr lang="ru-RU" sz="2800" b="1" i="1">
                <a:solidFill>
                  <a:srgbClr val="0070C0"/>
                </a:solidFill>
                <a:latin typeface="Times New Roman" pitchFamily="18" charset="0"/>
                <a:ea typeface="Times New Roman" pitchFamily="18" charset="0"/>
                <a:cs typeface="Arial" charset="0"/>
              </a:rPr>
              <a:t>приведённого  количества теплоты     </a:t>
            </a:r>
            <a:r>
              <a:rPr lang="ru-RU" sz="2800">
                <a:latin typeface="Times New Roman" pitchFamily="18" charset="0"/>
                <a:ea typeface="Times New Roman" pitchFamily="18" charset="0"/>
                <a:cs typeface="Arial" charset="0"/>
              </a:rPr>
              <a:t> .</a:t>
            </a:r>
            <a:endParaRPr lang="ru-RU">
              <a:ea typeface="Times New Roman" pitchFamily="18" charset="0"/>
              <a:cs typeface="Arial" charset="0"/>
            </a:endParaRPr>
          </a:p>
        </p:txBody>
      </p:sp>
      <p:graphicFrame>
        <p:nvGraphicFramePr>
          <p:cNvPr id="4" name="Объект 3"/>
          <p:cNvGraphicFramePr>
            <a:graphicFrameLocks noChangeAspect="1"/>
          </p:cNvGraphicFramePr>
          <p:nvPr/>
        </p:nvGraphicFramePr>
        <p:xfrm>
          <a:off x="6516688" y="1268413"/>
          <a:ext cx="381000" cy="428625"/>
        </p:xfrm>
        <a:graphic>
          <a:graphicData uri="http://schemas.openxmlformats.org/presentationml/2006/ole">
            <mc:AlternateContent xmlns:mc="http://schemas.openxmlformats.org/markup-compatibility/2006">
              <mc:Choice xmlns:v="urn:schemas-microsoft-com:vml" Requires="v">
                <p:oleObj spid="_x0000_s40005" name="Equation" r:id="rId3" imgW="380835" imgH="431613" progId="">
                  <p:embed/>
                </p:oleObj>
              </mc:Choice>
              <mc:Fallback>
                <p:oleObj name="Equation" r:id="rId3" imgW="380835" imgH="431613"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268413"/>
                        <a:ext cx="3810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nvGraphicFramePr>
        <p:xfrm>
          <a:off x="7308850" y="1268413"/>
          <a:ext cx="419100" cy="428625"/>
        </p:xfrm>
        <a:graphic>
          <a:graphicData uri="http://schemas.openxmlformats.org/presentationml/2006/ole">
            <mc:AlternateContent xmlns:mc="http://schemas.openxmlformats.org/markup-compatibility/2006">
              <mc:Choice xmlns:v="urn:schemas-microsoft-com:vml" Requires="v">
                <p:oleObj spid="_x0000_s40006" name="Equation" r:id="rId5" imgW="418918" imgH="431613" progId="">
                  <p:embed/>
                </p:oleObj>
              </mc:Choice>
              <mc:Fallback>
                <p:oleObj name="Equation" r:id="rId5" imgW="418918" imgH="431613"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850" y="1268413"/>
                        <a:ext cx="4191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Объект 7"/>
          <p:cNvGraphicFramePr>
            <a:graphicFrameLocks noChangeAspect="1"/>
          </p:cNvGraphicFramePr>
          <p:nvPr/>
        </p:nvGraphicFramePr>
        <p:xfrm>
          <a:off x="5580063" y="1773238"/>
          <a:ext cx="2009775" cy="942975"/>
        </p:xfrm>
        <a:graphic>
          <a:graphicData uri="http://schemas.openxmlformats.org/presentationml/2006/ole">
            <mc:AlternateContent xmlns:mc="http://schemas.openxmlformats.org/markup-compatibility/2006">
              <mc:Choice xmlns:v="urn:schemas-microsoft-com:vml" Requires="v">
                <p:oleObj spid="_x0000_s40007" name="Equation" r:id="rId7" imgW="2006600" imgH="939800" progId="">
                  <p:embed/>
                </p:oleObj>
              </mc:Choice>
              <mc:Fallback>
                <p:oleObj name="Equation" r:id="rId7" imgW="2006600" imgH="939800" progId="">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063" y="1773238"/>
                        <a:ext cx="2009775"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nvGraphicFramePr>
        <p:xfrm>
          <a:off x="4211638" y="4149725"/>
          <a:ext cx="419100" cy="447675"/>
        </p:xfrm>
        <a:graphic>
          <a:graphicData uri="http://schemas.openxmlformats.org/presentationml/2006/ole">
            <mc:AlternateContent xmlns:mc="http://schemas.openxmlformats.org/markup-compatibility/2006">
              <mc:Choice xmlns:v="urn:schemas-microsoft-com:vml" Requires="v">
                <p:oleObj spid="_x0000_s40008" name="Equation" r:id="rId9" imgW="418918" imgH="444307" progId="">
                  <p:embed/>
                </p:oleObj>
              </mc:Choice>
              <mc:Fallback>
                <p:oleObj name="Equation" r:id="rId9" imgW="418918" imgH="444307" progId="">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1638" y="4149725"/>
                        <a:ext cx="4191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nvGraphicFramePr>
        <p:xfrm>
          <a:off x="4284663" y="4941888"/>
          <a:ext cx="1295400" cy="819150"/>
        </p:xfrm>
        <a:graphic>
          <a:graphicData uri="http://schemas.openxmlformats.org/presentationml/2006/ole">
            <mc:AlternateContent xmlns:mc="http://schemas.openxmlformats.org/markup-compatibility/2006">
              <mc:Choice xmlns:v="urn:schemas-microsoft-com:vml" Requires="v">
                <p:oleObj spid="_x0000_s40009" name="Equation" r:id="rId11" imgW="1295400" imgH="825500" progId="">
                  <p:embed/>
                </p:oleObj>
              </mc:Choice>
              <mc:Fallback>
                <p:oleObj name="Equation" r:id="rId11" imgW="1295400" imgH="825500" progId="">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4663" y="4941888"/>
                        <a:ext cx="129540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84213" y="603250"/>
            <a:ext cx="8459787" cy="3689350"/>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При нагревании газа приведённая теплота положите-льна, при охлаждении – отрицательна, поэтому сум-марное приведённое количество теплоты, получаемое рабочим  телом в обратимом цикле  Карно, равно ну-лю. </a:t>
            </a:r>
          </a:p>
          <a:p>
            <a:pPr eaLnBrk="1" hangingPunct="1">
              <a:lnSpc>
                <a:spcPct val="115000"/>
              </a:lnSpc>
              <a:spcAft>
                <a:spcPts val="1000"/>
              </a:spcAft>
            </a:pPr>
            <a:r>
              <a:rPr lang="ru-RU" sz="2800">
                <a:latin typeface="Times New Roman" pitchFamily="18" charset="0"/>
                <a:ea typeface="Times New Roman" pitchFamily="18" charset="0"/>
                <a:cs typeface="Arial" charset="0"/>
              </a:rPr>
              <a:t>  Именно это замечательное свойство цикла Карно по-зволило Клаузиусу ввести понятие энтропии. </a:t>
            </a:r>
          </a:p>
        </p:txBody>
      </p:sp>
      <p:sp>
        <p:nvSpPr>
          <p:cNvPr id="3" name="Прямоугольник 2"/>
          <p:cNvSpPr>
            <a:spLocks noChangeArrowheads="1"/>
          </p:cNvSpPr>
          <p:nvPr/>
        </p:nvSpPr>
        <p:spPr bwMode="auto">
          <a:xfrm>
            <a:off x="704850" y="4348163"/>
            <a:ext cx="8135938" cy="1566862"/>
          </a:xfrm>
          <a:prstGeom prst="rect">
            <a:avLst/>
          </a:prstGeom>
          <a:noFill/>
          <a:ln w="9525">
            <a:noFill/>
            <a:miter lim="800000"/>
            <a:headEnd/>
            <a:tailEnd/>
          </a:ln>
        </p:spPr>
        <p:txBody>
          <a:bodyPr>
            <a:spAutoFit/>
          </a:bodyPr>
          <a:lstStyle/>
          <a:p>
            <a:pPr eaLnBrk="1" hangingPunct="1">
              <a:lnSpc>
                <a:spcPct val="114000"/>
              </a:lnSpc>
            </a:pPr>
            <a:r>
              <a:rPr lang="ru-RU" sz="2800">
                <a:latin typeface="Times New Roman" pitchFamily="18" charset="0"/>
                <a:ea typeface="Times New Roman" pitchFamily="18" charset="0"/>
                <a:cs typeface="Arial" charset="0"/>
              </a:rPr>
              <a:t>Дело в том, что произвольный обратимый круговой процесс  можно разбить на бесконечно  малые  изо-термические и адиабатические участки</a:t>
            </a:r>
            <a:endParaRPr lang="ru-RU">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978400" y="260350"/>
            <a:ext cx="3914775" cy="3322638"/>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и для каждого из них определить  приведён-ное количество теплоты        </a:t>
            </a:r>
          </a:p>
          <a:p>
            <a:pPr eaLnBrk="1" hangingPunct="1">
              <a:lnSpc>
                <a:spcPct val="115000"/>
              </a:lnSpc>
              <a:spcAft>
                <a:spcPts val="1000"/>
              </a:spcAft>
            </a:pPr>
            <a:endParaRPr lang="ru-RU" sz="2800">
              <a:latin typeface="Times New Roman" pitchFamily="18" charset="0"/>
              <a:ea typeface="Times New Roman" pitchFamily="18" charset="0"/>
              <a:cs typeface="Arial" charset="0"/>
            </a:endParaRPr>
          </a:p>
          <a:p>
            <a:pPr eaLnBrk="1" hangingPunct="1">
              <a:lnSpc>
                <a:spcPct val="115000"/>
              </a:lnSpc>
              <a:spcAft>
                <a:spcPts val="1000"/>
              </a:spcAft>
            </a:pPr>
            <a:r>
              <a:rPr lang="ru-RU" sz="2800">
                <a:latin typeface="Times New Roman" pitchFamily="18" charset="0"/>
                <a:ea typeface="Times New Roman" pitchFamily="18" charset="0"/>
                <a:cs typeface="Arial" charset="0"/>
              </a:rPr>
              <a:t> сообщеное телу на дан-ном участке.</a:t>
            </a:r>
          </a:p>
        </p:txBody>
      </p:sp>
      <p:pic>
        <p:nvPicPr>
          <p:cNvPr id="3" name="Рисунок 2"/>
          <p:cNvPicPr>
            <a:picLocks noChangeAspect="1" noChangeArrowheads="1"/>
          </p:cNvPicPr>
          <p:nvPr/>
        </p:nvPicPr>
        <p:blipFill>
          <a:blip r:embed="rId3" cstate="print"/>
          <a:srcRect/>
          <a:stretch>
            <a:fillRect/>
          </a:stretch>
        </p:blipFill>
        <p:spPr bwMode="auto">
          <a:xfrm>
            <a:off x="395288" y="1101725"/>
            <a:ext cx="4392612" cy="4487863"/>
          </a:xfrm>
          <a:prstGeom prst="rect">
            <a:avLst/>
          </a:prstGeom>
          <a:noFill/>
          <a:ln w="9525">
            <a:noFill/>
            <a:miter lim="800000"/>
            <a:headEnd/>
            <a:tailEnd/>
          </a:ln>
        </p:spPr>
      </p:pic>
      <p:sp>
        <p:nvSpPr>
          <p:cNvPr id="6" name="Прямоугольник 5"/>
          <p:cNvSpPr>
            <a:spLocks noChangeArrowheads="1"/>
          </p:cNvSpPr>
          <p:nvPr/>
        </p:nvSpPr>
        <p:spPr bwMode="auto">
          <a:xfrm>
            <a:off x="4978400" y="3500438"/>
            <a:ext cx="3914775" cy="2247900"/>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Суммируя эти величи-ны для всех участков произвольного обрати-мого процесса            , получим</a:t>
            </a:r>
            <a:endParaRPr lang="ru-RU">
              <a:ea typeface="Times New Roman" pitchFamily="18" charset="0"/>
              <a:cs typeface="Arial" charset="0"/>
            </a:endParaRPr>
          </a:p>
        </p:txBody>
      </p:sp>
      <p:graphicFrame>
        <p:nvGraphicFramePr>
          <p:cNvPr id="10" name="Объект 9"/>
          <p:cNvGraphicFramePr>
            <a:graphicFrameLocks noChangeAspect="1"/>
          </p:cNvGraphicFramePr>
          <p:nvPr/>
        </p:nvGraphicFramePr>
        <p:xfrm>
          <a:off x="5867400" y="5578475"/>
          <a:ext cx="2114550" cy="1019175"/>
        </p:xfrm>
        <a:graphic>
          <a:graphicData uri="http://schemas.openxmlformats.org/presentationml/2006/ole">
            <mc:AlternateContent xmlns:mc="http://schemas.openxmlformats.org/markup-compatibility/2006">
              <mc:Choice xmlns:v="urn:schemas-microsoft-com:vml" Requires="v">
                <p:oleObj spid="_x0000_s42028" name="Equation" r:id="rId4" imgW="2120900" imgH="1016000" progId="">
                  <p:embed/>
                </p:oleObj>
              </mc:Choice>
              <mc:Fallback>
                <p:oleObj name="Equation" r:id="rId4" imgW="2120900" imgH="10160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578475"/>
                        <a:ext cx="2114550"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11" name="Object 19"/>
          <p:cNvGraphicFramePr>
            <a:graphicFrameLocks noChangeAspect="1"/>
          </p:cNvGraphicFramePr>
          <p:nvPr/>
        </p:nvGraphicFramePr>
        <p:xfrm>
          <a:off x="6156325" y="1773238"/>
          <a:ext cx="723900" cy="825500"/>
        </p:xfrm>
        <a:graphic>
          <a:graphicData uri="http://schemas.openxmlformats.org/presentationml/2006/ole">
            <mc:AlternateContent xmlns:mc="http://schemas.openxmlformats.org/markup-compatibility/2006">
              <mc:Choice xmlns:v="urn:schemas-microsoft-com:vml" Requires="v">
                <p:oleObj spid="_x0000_s42029" name="Equation" r:id="rId6" imgW="723900" imgH="825500" progId="">
                  <p:embed/>
                </p:oleObj>
              </mc:Choice>
              <mc:Fallback>
                <p:oleObj name="Equation" r:id="rId6" imgW="723900" imgH="82550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1773238"/>
                        <a:ext cx="723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2" name="Object 20"/>
          <p:cNvGraphicFramePr>
            <a:graphicFrameLocks noChangeAspect="1"/>
          </p:cNvGraphicFramePr>
          <p:nvPr/>
        </p:nvGraphicFramePr>
        <p:xfrm>
          <a:off x="7380288" y="4868863"/>
          <a:ext cx="927100" cy="317500"/>
        </p:xfrm>
        <a:graphic>
          <a:graphicData uri="http://schemas.openxmlformats.org/presentationml/2006/ole">
            <mc:AlternateContent xmlns:mc="http://schemas.openxmlformats.org/markup-compatibility/2006">
              <mc:Choice xmlns:v="urn:schemas-microsoft-com:vml" Requires="v">
                <p:oleObj spid="_x0000_s42030" name="Equation" r:id="rId8" imgW="926698" imgH="317362" progId="">
                  <p:embed/>
                </p:oleObj>
              </mc:Choice>
              <mc:Fallback>
                <p:oleObj name="Equation" r:id="rId8" imgW="926698" imgH="317362" progId="">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288" y="4868863"/>
                        <a:ext cx="92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fade">
                                      <p:cBhvr>
                                        <p:cTn id="15" dur="500"/>
                                        <p:tgtEl>
                                          <p:spTgt spid="82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8212"/>
                                        </p:tgtEl>
                                        <p:attrNameLst>
                                          <p:attrName>style.visibility</p:attrName>
                                        </p:attrNameLst>
                                      </p:cBhvr>
                                      <p:to>
                                        <p:strVal val="visible"/>
                                      </p:to>
                                    </p:set>
                                    <p:animEffect transition="in" filter="fade">
                                      <p:cBhvr>
                                        <p:cTn id="23" dur="500"/>
                                        <p:tgtEl>
                                          <p:spTgt spid="82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92500" y="2249488"/>
            <a:ext cx="2159000" cy="115093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ru-RU"/>
          </a:p>
        </p:txBody>
      </p:sp>
      <p:sp>
        <p:nvSpPr>
          <p:cNvPr id="2" name="Прямоугольник 1"/>
          <p:cNvSpPr>
            <a:spLocks noChangeArrowheads="1"/>
          </p:cNvSpPr>
          <p:nvPr/>
        </p:nvSpPr>
        <p:spPr bwMode="auto">
          <a:xfrm>
            <a:off x="604838" y="592138"/>
            <a:ext cx="8135937" cy="1566862"/>
          </a:xfrm>
          <a:prstGeom prst="rect">
            <a:avLst/>
          </a:prstGeom>
          <a:noFill/>
          <a:ln w="9525">
            <a:noFill/>
            <a:miter lim="800000"/>
            <a:headEnd/>
            <a:tailEnd/>
          </a:ln>
        </p:spPr>
        <p:txBody>
          <a:bodyPr>
            <a:spAutoFit/>
          </a:bodyPr>
          <a:lstStyle/>
          <a:p>
            <a:pPr eaLnBrk="1" hangingPunct="1">
              <a:lnSpc>
                <a:spcPct val="114000"/>
              </a:lnSpc>
            </a:pPr>
            <a:r>
              <a:rPr lang="ru-RU" sz="2800">
                <a:latin typeface="Times New Roman" pitchFamily="18" charset="0"/>
                <a:ea typeface="Times New Roman" pitchFamily="18" charset="0"/>
                <a:cs typeface="Arial" charset="0"/>
              </a:rPr>
              <a:t> Клаузиус показал, что суммарное приведённое ко-личество теплоты, получаемое рабочим телом в лю-бом обратимом круговом процессе, равно нулю:</a:t>
            </a:r>
            <a:endParaRPr lang="ru-RU">
              <a:ea typeface="Times New Roman" pitchFamily="18" charset="0"/>
              <a:cs typeface="Arial" charset="0"/>
            </a:endParaRPr>
          </a:p>
        </p:txBody>
      </p:sp>
      <p:graphicFrame>
        <p:nvGraphicFramePr>
          <p:cNvPr id="4" name="Объект 3"/>
          <p:cNvGraphicFramePr>
            <a:graphicFrameLocks noChangeAspect="1"/>
          </p:cNvGraphicFramePr>
          <p:nvPr/>
        </p:nvGraphicFramePr>
        <p:xfrm>
          <a:off x="3714750" y="2392363"/>
          <a:ext cx="1714500" cy="981075"/>
        </p:xfrm>
        <a:graphic>
          <a:graphicData uri="http://schemas.openxmlformats.org/presentationml/2006/ole">
            <mc:AlternateContent xmlns:mc="http://schemas.openxmlformats.org/markup-compatibility/2006">
              <mc:Choice xmlns:v="urn:schemas-microsoft-com:vml" Requires="v">
                <p:oleObj spid="_x0000_s43038" name="Equation" r:id="rId3" imgW="1714500" imgH="977900" progId="">
                  <p:embed/>
                </p:oleObj>
              </mc:Choice>
              <mc:Fallback>
                <p:oleObj name="Equation" r:id="rId3" imgW="1714500" imgH="9779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2392363"/>
                        <a:ext cx="171450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Объект 6"/>
          <p:cNvGraphicFramePr>
            <a:graphicFrameLocks noChangeAspect="1"/>
          </p:cNvGraphicFramePr>
          <p:nvPr/>
        </p:nvGraphicFramePr>
        <p:xfrm>
          <a:off x="7235825" y="3403600"/>
          <a:ext cx="600075" cy="819150"/>
        </p:xfrm>
        <a:graphic>
          <a:graphicData uri="http://schemas.openxmlformats.org/presentationml/2006/ole">
            <mc:AlternateContent xmlns:mc="http://schemas.openxmlformats.org/markup-compatibility/2006">
              <mc:Choice xmlns:v="urn:schemas-microsoft-com:vml" Requires="v">
                <p:oleObj spid="_x0000_s43039" name="Equation" r:id="rId5" imgW="596900" imgH="825500" progId="">
                  <p:embed/>
                </p:oleObj>
              </mc:Choice>
              <mc:Fallback>
                <p:oleObj name="Equation" r:id="rId5" imgW="596900" imgH="825500"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3403600"/>
                        <a:ext cx="600075"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Прямоугольник 7"/>
          <p:cNvSpPr>
            <a:spLocks noChangeArrowheads="1"/>
          </p:cNvSpPr>
          <p:nvPr/>
        </p:nvSpPr>
        <p:spPr bwMode="auto">
          <a:xfrm>
            <a:off x="604838" y="3616325"/>
            <a:ext cx="8539162" cy="2549525"/>
          </a:xfrm>
          <a:prstGeom prst="rect">
            <a:avLst/>
          </a:prstGeom>
          <a:noFill/>
          <a:ln w="9525">
            <a:noFill/>
            <a:miter lim="800000"/>
            <a:headEnd/>
            <a:tailEnd/>
          </a:ln>
        </p:spPr>
        <p:txBody>
          <a:bodyPr>
            <a:spAutoFit/>
          </a:bodyPr>
          <a:lstStyle/>
          <a:p>
            <a:pPr eaLnBrk="1" hangingPunct="1">
              <a:lnSpc>
                <a:spcPct val="114000"/>
              </a:lnSpc>
            </a:pPr>
            <a:r>
              <a:rPr lang="ru-RU" sz="2800">
                <a:latin typeface="Times New Roman" pitchFamily="18" charset="0"/>
                <a:ea typeface="Times New Roman" pitchFamily="18" charset="0"/>
                <a:cs typeface="Arial" charset="0"/>
              </a:rPr>
              <a:t> Из этой формулы следует, что выражение          явля-ется полным дифференциалом некоторой однозначной функции, которая определяется только состоянием си-стемы и не  зависит от пути,  каким система пришла в это состояние. </a:t>
            </a:r>
            <a:endParaRPr lang="ru-RU">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700338" y="5949950"/>
            <a:ext cx="4248150" cy="5746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ru-RU"/>
          </a:p>
        </p:txBody>
      </p:sp>
      <p:sp>
        <p:nvSpPr>
          <p:cNvPr id="2" name="Прямоугольник 1"/>
          <p:cNvSpPr/>
          <p:nvPr/>
        </p:nvSpPr>
        <p:spPr>
          <a:xfrm>
            <a:off x="539750" y="260350"/>
            <a:ext cx="8424863" cy="5876925"/>
          </a:xfrm>
          <a:prstGeom prst="rect">
            <a:avLst/>
          </a:prstGeom>
        </p:spPr>
        <p:txBody>
          <a:bodyPr>
            <a:spAutoFit/>
          </a:bodyPr>
          <a:lstStyle/>
          <a:p>
            <a:pPr eaLnBrk="1" hangingPunct="1">
              <a:lnSpc>
                <a:spcPct val="115000"/>
              </a:lnSpc>
              <a:spcAft>
                <a:spcPts val="1000"/>
              </a:spcAft>
              <a:defRPr/>
            </a:pPr>
            <a:r>
              <a:rPr lang="ru-RU" sz="2800" dirty="0">
                <a:latin typeface="Times New Roman"/>
                <a:ea typeface="Times New Roman"/>
                <a:cs typeface="Arial"/>
              </a:rPr>
              <a:t> Эта термодинамическая функция получила название </a:t>
            </a:r>
            <a:r>
              <a:rPr lang="ru-RU" sz="2800" b="1" i="1" dirty="0">
                <a:solidFill>
                  <a:srgbClr val="0070C0"/>
                </a:solidFill>
                <a:latin typeface="Times New Roman"/>
                <a:ea typeface="Times New Roman"/>
                <a:cs typeface="Arial"/>
              </a:rPr>
              <a:t>энтропия</a:t>
            </a:r>
            <a:r>
              <a:rPr lang="ru-RU" sz="2800" dirty="0">
                <a:latin typeface="Times New Roman"/>
                <a:ea typeface="Times New Roman"/>
                <a:cs typeface="Arial"/>
              </a:rPr>
              <a:t> и обозначается буквой   . Размерность  </a:t>
            </a:r>
            <a:r>
              <a:rPr lang="ru-RU" sz="2800" dirty="0" err="1">
                <a:latin typeface="Times New Roman"/>
                <a:ea typeface="Times New Roman"/>
                <a:cs typeface="Arial"/>
              </a:rPr>
              <a:t>эн-тропии</a:t>
            </a:r>
            <a:r>
              <a:rPr lang="ru-RU" sz="2800" dirty="0">
                <a:latin typeface="Times New Roman"/>
                <a:ea typeface="Times New Roman"/>
                <a:cs typeface="Arial"/>
              </a:rPr>
              <a:t> </a:t>
            </a:r>
          </a:p>
          <a:p>
            <a:pPr eaLnBrk="1" hangingPunct="1">
              <a:lnSpc>
                <a:spcPct val="115000"/>
              </a:lnSpc>
              <a:defRPr/>
            </a:pPr>
            <a:r>
              <a:rPr lang="ru-RU" sz="2800" dirty="0">
                <a:latin typeface="Times New Roman"/>
                <a:ea typeface="Times New Roman"/>
                <a:cs typeface="Arial"/>
              </a:rPr>
              <a:t>  Отметим некоторые свойства энтропии:</a:t>
            </a:r>
          </a:p>
          <a:p>
            <a:pPr marL="342900" indent="-342900" eaLnBrk="1" hangingPunct="1">
              <a:lnSpc>
                <a:spcPct val="115000"/>
              </a:lnSpc>
              <a:spcAft>
                <a:spcPts val="0"/>
              </a:spcAft>
              <a:buFont typeface="Symbol"/>
              <a:buChar char=""/>
              <a:defRPr/>
            </a:pPr>
            <a:r>
              <a:rPr lang="ru-RU" sz="2800" dirty="0">
                <a:latin typeface="Times New Roman"/>
                <a:ea typeface="Times New Roman"/>
                <a:cs typeface="Arial"/>
              </a:rPr>
              <a:t>при нагревании тела энтропия возрастает, при </a:t>
            </a:r>
            <a:r>
              <a:rPr lang="ru-RU" sz="2800" dirty="0" err="1">
                <a:latin typeface="Times New Roman"/>
                <a:ea typeface="Times New Roman"/>
                <a:cs typeface="Arial"/>
              </a:rPr>
              <a:t>охла-ждении</a:t>
            </a:r>
            <a:r>
              <a:rPr lang="ru-RU" sz="2800" dirty="0">
                <a:latin typeface="Times New Roman"/>
                <a:ea typeface="Times New Roman"/>
                <a:cs typeface="Arial"/>
              </a:rPr>
              <a:t> – убывает;</a:t>
            </a:r>
          </a:p>
          <a:p>
            <a:pPr marL="342900" indent="-342900" eaLnBrk="1" hangingPunct="1">
              <a:lnSpc>
                <a:spcPct val="115000"/>
              </a:lnSpc>
              <a:spcAft>
                <a:spcPts val="600"/>
              </a:spcAft>
              <a:buFont typeface="Symbol"/>
              <a:buChar char=""/>
              <a:defRPr/>
            </a:pPr>
            <a:r>
              <a:rPr lang="ru-RU" sz="2800" dirty="0">
                <a:latin typeface="Times New Roman"/>
                <a:ea typeface="Times New Roman"/>
                <a:cs typeface="Arial"/>
              </a:rPr>
              <a:t>энтропия является аддитивной величиной, т. е. </a:t>
            </a:r>
            <a:r>
              <a:rPr lang="ru-RU" sz="2800" dirty="0" err="1">
                <a:latin typeface="Times New Roman"/>
                <a:ea typeface="Times New Roman"/>
                <a:cs typeface="Arial"/>
              </a:rPr>
              <a:t>энт-ропия</a:t>
            </a:r>
            <a:r>
              <a:rPr lang="ru-RU" sz="2800" dirty="0">
                <a:latin typeface="Times New Roman"/>
                <a:ea typeface="Times New Roman"/>
                <a:cs typeface="Arial"/>
              </a:rPr>
              <a:t> системы равна сумме энтропий всех тел, </a:t>
            </a:r>
            <a:r>
              <a:rPr lang="ru-RU" sz="2800" dirty="0" err="1">
                <a:latin typeface="Times New Roman"/>
                <a:ea typeface="Times New Roman"/>
                <a:cs typeface="Arial"/>
              </a:rPr>
              <a:t>вхо-дящих</a:t>
            </a:r>
            <a:r>
              <a:rPr lang="ru-RU" sz="2800" dirty="0">
                <a:latin typeface="Times New Roman"/>
                <a:ea typeface="Times New Roman"/>
                <a:cs typeface="Arial"/>
              </a:rPr>
              <a:t> в систему:                 ;</a:t>
            </a:r>
          </a:p>
          <a:p>
            <a:pPr marL="342900" indent="-342900" eaLnBrk="1" hangingPunct="1">
              <a:lnSpc>
                <a:spcPct val="115000"/>
              </a:lnSpc>
              <a:spcAft>
                <a:spcPts val="1000"/>
              </a:spcAft>
              <a:buFont typeface="Symbol"/>
              <a:buChar char=""/>
              <a:defRPr/>
            </a:pPr>
            <a:r>
              <a:rPr lang="ru-RU" sz="2800" dirty="0">
                <a:latin typeface="Times New Roman"/>
                <a:ea typeface="Times New Roman"/>
                <a:cs typeface="Arial"/>
              </a:rPr>
              <a:t>если замкнутая система совершает обратимый цикл Карно, то её энтропия не изменяется:</a:t>
            </a:r>
            <a:endParaRPr lang="ru-RU" dirty="0">
              <a:latin typeface="Arial" panose="020B0604020202020204" pitchFamily="34" charset="0"/>
            </a:endParaRPr>
          </a:p>
        </p:txBody>
      </p:sp>
      <p:graphicFrame>
        <p:nvGraphicFramePr>
          <p:cNvPr id="4" name="Объект 3"/>
          <p:cNvGraphicFramePr>
            <a:graphicFrameLocks noChangeAspect="1"/>
          </p:cNvGraphicFramePr>
          <p:nvPr/>
        </p:nvGraphicFramePr>
        <p:xfrm>
          <a:off x="1908175" y="1196975"/>
          <a:ext cx="838200" cy="819150"/>
        </p:xfrm>
        <a:graphic>
          <a:graphicData uri="http://schemas.openxmlformats.org/presentationml/2006/ole">
            <mc:AlternateContent xmlns:mc="http://schemas.openxmlformats.org/markup-compatibility/2006">
              <mc:Choice xmlns:v="urn:schemas-microsoft-com:vml" Requires="v">
                <p:oleObj spid="_x0000_s44088" name="Equation" r:id="rId3" imgW="838200" imgH="825500" progId="">
                  <p:embed/>
                </p:oleObj>
              </mc:Choice>
              <mc:Fallback>
                <p:oleObj name="Equation" r:id="rId3" imgW="838200" imgH="82550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196975"/>
                        <a:ext cx="83820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nvGraphicFramePr>
        <p:xfrm>
          <a:off x="2736850" y="6048375"/>
          <a:ext cx="4029075" cy="466725"/>
        </p:xfrm>
        <a:graphic>
          <a:graphicData uri="http://schemas.openxmlformats.org/presentationml/2006/ole">
            <mc:AlternateContent xmlns:mc="http://schemas.openxmlformats.org/markup-compatibility/2006">
              <mc:Choice xmlns:v="urn:schemas-microsoft-com:vml" Requires="v">
                <p:oleObj spid="_x0000_s44089" name="Equation" r:id="rId5" imgW="4025900" imgH="469900" progId="">
                  <p:embed/>
                </p:oleObj>
              </mc:Choice>
              <mc:Fallback>
                <p:oleObj name="Equation" r:id="rId5" imgW="4025900" imgH="46990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850" y="6048375"/>
                        <a:ext cx="40290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3" name="Object 13"/>
          <p:cNvGraphicFramePr>
            <a:graphicFrameLocks noChangeAspect="1"/>
          </p:cNvGraphicFramePr>
          <p:nvPr/>
        </p:nvGraphicFramePr>
        <p:xfrm>
          <a:off x="5724525" y="908050"/>
          <a:ext cx="254000" cy="317500"/>
        </p:xfrm>
        <a:graphic>
          <a:graphicData uri="http://schemas.openxmlformats.org/presentationml/2006/ole">
            <mc:AlternateContent xmlns:mc="http://schemas.openxmlformats.org/markup-compatibility/2006">
              <mc:Choice xmlns:v="urn:schemas-microsoft-com:vml" Requires="v">
                <p:oleObj spid="_x0000_s44090" name="Equation" r:id="rId7" imgW="253780" imgH="317225" progId="">
                  <p:embed/>
                </p:oleObj>
              </mc:Choice>
              <mc:Fallback>
                <p:oleObj name="Equation" r:id="rId7" imgW="253780" imgH="317225" progId="">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525" y="908050"/>
                        <a:ext cx="25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4" name="Object 14"/>
          <p:cNvGraphicFramePr>
            <a:graphicFrameLocks noChangeAspect="1"/>
          </p:cNvGraphicFramePr>
          <p:nvPr/>
        </p:nvGraphicFramePr>
        <p:xfrm>
          <a:off x="3911600" y="4221163"/>
          <a:ext cx="1308100" cy="914400"/>
        </p:xfrm>
        <a:graphic>
          <a:graphicData uri="http://schemas.openxmlformats.org/presentationml/2006/ole">
            <mc:AlternateContent xmlns:mc="http://schemas.openxmlformats.org/markup-compatibility/2006">
              <mc:Choice xmlns:v="urn:schemas-microsoft-com:vml" Requires="v">
                <p:oleObj spid="_x0000_s44091" name="Equation" r:id="rId9" imgW="1308100" imgH="914400" progId="">
                  <p:embed/>
                </p:oleObj>
              </mc:Choice>
              <mc:Fallback>
                <p:oleObj name="Equation" r:id="rId9" imgW="1308100" imgH="914400" progId="">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1600" y="4221163"/>
                        <a:ext cx="1308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53"/>
                                        </p:tgtEl>
                                        <p:attrNameLst>
                                          <p:attrName>style.visibility</p:attrName>
                                        </p:attrNameLst>
                                      </p:cBhvr>
                                      <p:to>
                                        <p:strVal val="visible"/>
                                      </p:to>
                                    </p:set>
                                    <p:animEffect transition="in" filter="fade">
                                      <p:cBhvr>
                                        <p:cTn id="10" dur="500"/>
                                        <p:tgtEl>
                                          <p:spTgt spid="1025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254"/>
                                        </p:tgtEl>
                                        <p:attrNameLst>
                                          <p:attrName>style.visibility</p:attrName>
                                        </p:attrNameLst>
                                      </p:cBhvr>
                                      <p:to>
                                        <p:strVal val="visible"/>
                                      </p:to>
                                    </p:set>
                                    <p:animEffect transition="in" filter="fade">
                                      <p:cBhvr>
                                        <p:cTn id="31" dur="500"/>
                                        <p:tgtEl>
                                          <p:spTgt spid="102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500"/>
                                        <p:tgtEl>
                                          <p:spTgt spid="2">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276600" y="1412875"/>
            <a:ext cx="1943100" cy="6477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ru-RU"/>
          </a:p>
        </p:txBody>
      </p:sp>
      <p:sp>
        <p:nvSpPr>
          <p:cNvPr id="8" name="Прямоугольник 7"/>
          <p:cNvSpPr/>
          <p:nvPr/>
        </p:nvSpPr>
        <p:spPr>
          <a:xfrm>
            <a:off x="3492500" y="5445125"/>
            <a:ext cx="1584325" cy="6477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ru-RU"/>
          </a:p>
        </p:txBody>
      </p:sp>
      <p:sp>
        <p:nvSpPr>
          <p:cNvPr id="2" name="Прямоугольник 1"/>
          <p:cNvSpPr/>
          <p:nvPr/>
        </p:nvSpPr>
        <p:spPr>
          <a:xfrm>
            <a:off x="611188" y="409575"/>
            <a:ext cx="8281987" cy="1579563"/>
          </a:xfrm>
          <a:prstGeom prst="rect">
            <a:avLst/>
          </a:prstGeom>
        </p:spPr>
        <p:txBody>
          <a:bodyPr>
            <a:spAutoFit/>
          </a:bodyPr>
          <a:lstStyle/>
          <a:p>
            <a:pPr marL="342900" indent="-342900" eaLnBrk="1" hangingPunct="1">
              <a:lnSpc>
                <a:spcPct val="115000"/>
              </a:lnSpc>
              <a:spcAft>
                <a:spcPts val="0"/>
              </a:spcAft>
              <a:buFont typeface="Symbol"/>
              <a:buChar char=""/>
              <a:defRPr/>
            </a:pPr>
            <a:r>
              <a:rPr lang="ru-RU" sz="2800" dirty="0">
                <a:latin typeface="Times New Roman"/>
                <a:ea typeface="Times New Roman"/>
                <a:cs typeface="Arial"/>
              </a:rPr>
              <a:t>энтропия системы, совершающей необратимый цикл, возрастает:</a:t>
            </a:r>
          </a:p>
          <a:p>
            <a:pPr marL="457200" eaLnBrk="1" hangingPunct="1">
              <a:lnSpc>
                <a:spcPct val="115000"/>
              </a:lnSpc>
              <a:spcAft>
                <a:spcPts val="1000"/>
              </a:spcAft>
              <a:defRPr/>
            </a:pPr>
            <a:r>
              <a:rPr lang="ru-RU" sz="2800" dirty="0">
                <a:latin typeface="Times New Roman"/>
                <a:ea typeface="Times New Roman"/>
                <a:cs typeface="Arial"/>
              </a:rPr>
              <a:t>                                             .</a:t>
            </a:r>
          </a:p>
        </p:txBody>
      </p:sp>
      <p:sp>
        <p:nvSpPr>
          <p:cNvPr id="450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ru-RU"/>
          </a:p>
        </p:txBody>
      </p:sp>
      <p:graphicFrame>
        <p:nvGraphicFramePr>
          <p:cNvPr id="4" name="Объект 3"/>
          <p:cNvGraphicFramePr>
            <a:graphicFrameLocks noChangeAspect="1"/>
          </p:cNvGraphicFramePr>
          <p:nvPr/>
        </p:nvGraphicFramePr>
        <p:xfrm>
          <a:off x="3348038" y="1522413"/>
          <a:ext cx="1752600" cy="466725"/>
        </p:xfrm>
        <a:graphic>
          <a:graphicData uri="http://schemas.openxmlformats.org/presentationml/2006/ole">
            <mc:AlternateContent xmlns:mc="http://schemas.openxmlformats.org/markup-compatibility/2006">
              <mc:Choice xmlns:v="urn:schemas-microsoft-com:vml" Requires="v">
                <p:oleObj spid="_x0000_s45090" name="Equation" r:id="rId3" imgW="1752600" imgH="469900" progId="">
                  <p:embed/>
                </p:oleObj>
              </mc:Choice>
              <mc:Fallback>
                <p:oleObj name="Equation" r:id="rId3" imgW="1752600" imgH="4699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522413"/>
                        <a:ext cx="17526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Прямоугольник 4"/>
          <p:cNvSpPr>
            <a:spLocks noChangeArrowheads="1"/>
          </p:cNvSpPr>
          <p:nvPr/>
        </p:nvSpPr>
        <p:spPr bwMode="auto">
          <a:xfrm>
            <a:off x="611188" y="2205038"/>
            <a:ext cx="8208962" cy="3065462"/>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Обобщая эти результаты на произвольный процесс, происходящий в замкнутой системе, второе начало термодинамики  можно  сформулировать как закон возрастания  энтропии: </a:t>
            </a:r>
            <a:r>
              <a:rPr lang="ru-RU" sz="2800" b="1" i="1">
                <a:solidFill>
                  <a:srgbClr val="0070C0"/>
                </a:solidFill>
                <a:latin typeface="Times New Roman" pitchFamily="18" charset="0"/>
                <a:ea typeface="Times New Roman" pitchFamily="18" charset="0"/>
                <a:cs typeface="Arial" charset="0"/>
              </a:rPr>
              <a:t>энтропия замкнутой сис-темы при любых самопроизвольно происходящих в ней процессах не может убывать: </a:t>
            </a:r>
            <a:endParaRPr lang="ru-RU" sz="2800">
              <a:latin typeface="Times New Roman" pitchFamily="18" charset="0"/>
              <a:ea typeface="Times New Roman" pitchFamily="18" charset="0"/>
              <a:cs typeface="Arial" charset="0"/>
            </a:endParaRPr>
          </a:p>
        </p:txBody>
      </p:sp>
      <p:sp>
        <p:nvSpPr>
          <p:cNvPr id="4506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1" hangingPunct="1"/>
            <a:endParaRPr lang="ru-RU"/>
          </a:p>
        </p:txBody>
      </p:sp>
      <p:graphicFrame>
        <p:nvGraphicFramePr>
          <p:cNvPr id="7" name="Объект 6"/>
          <p:cNvGraphicFramePr>
            <a:graphicFrameLocks noChangeAspect="1"/>
          </p:cNvGraphicFramePr>
          <p:nvPr/>
        </p:nvGraphicFramePr>
        <p:xfrm>
          <a:off x="3708400" y="5608638"/>
          <a:ext cx="1219200" cy="314325"/>
        </p:xfrm>
        <a:graphic>
          <a:graphicData uri="http://schemas.openxmlformats.org/presentationml/2006/ole">
            <mc:AlternateContent xmlns:mc="http://schemas.openxmlformats.org/markup-compatibility/2006">
              <mc:Choice xmlns:v="urn:schemas-microsoft-com:vml" Requires="v">
                <p:oleObj spid="_x0000_s45091" name="Equation" r:id="rId5" imgW="1218671" imgH="317362" progId="">
                  <p:embed/>
                </p:oleObj>
              </mc:Choice>
              <mc:Fallback>
                <p:oleObj name="Equation" r:id="rId5" imgW="1218671" imgH="317362"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5608638"/>
                        <a:ext cx="12192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Прямоугольник 8"/>
          <p:cNvSpPr/>
          <p:nvPr/>
        </p:nvSpPr>
        <p:spPr>
          <a:xfrm>
            <a:off x="11412538" y="177323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2" grpId="0"/>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900113" y="579438"/>
            <a:ext cx="7775575" cy="3689350"/>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Это неравенство может служить математическим выражением второго начал термодинамики.</a:t>
            </a:r>
          </a:p>
          <a:p>
            <a:pPr eaLnBrk="1" hangingPunct="1">
              <a:lnSpc>
                <a:spcPct val="115000"/>
              </a:lnSpc>
              <a:spcAft>
                <a:spcPts val="1000"/>
              </a:spcAft>
            </a:pPr>
            <a:r>
              <a:rPr lang="ru-RU" sz="2800">
                <a:latin typeface="Times New Roman" pitchFamily="18" charset="0"/>
                <a:ea typeface="Times New Roman" pitchFamily="18" charset="0"/>
                <a:cs typeface="Arial" charset="0"/>
              </a:rPr>
              <a:t>  Рост энтропии указывает на приближении сис-темы к состоянию термодинамического равнове-сия, в котором энтропия принимает максималь-ное значение. Расчет энтропии при изменении температуры:  </a:t>
            </a:r>
            <a:endParaRPr lang="ru-RU">
              <a:ea typeface="Times New Roman" pitchFamily="18" charset="0"/>
              <a:cs typeface="Arial" charset="0"/>
            </a:endParaRPr>
          </a:p>
        </p:txBody>
      </p:sp>
      <p:pic>
        <p:nvPicPr>
          <p:cNvPr id="46083" name="Picture 3" descr="F:\! Февр -июнь 22 г УЧЕБА\РЭА\Лекции\! Лекции Физ ч 1 Вторн с 18 10 час\9 Лек 5 апр 22 г Терм мет иссл вещ\Рис термодин\Расчет энтропии.jpg"/>
          <p:cNvPicPr>
            <a:picLocks noChangeAspect="1" noChangeArrowheads="1"/>
          </p:cNvPicPr>
          <p:nvPr/>
        </p:nvPicPr>
        <p:blipFill>
          <a:blip r:embed="rId2" cstate="print"/>
          <a:srcRect/>
          <a:stretch>
            <a:fillRect/>
          </a:stretch>
        </p:blipFill>
        <p:spPr bwMode="auto">
          <a:xfrm>
            <a:off x="971550" y="4724400"/>
            <a:ext cx="6877050" cy="1114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39750" y="549275"/>
            <a:ext cx="8353425" cy="5502275"/>
          </a:xfrm>
          <a:prstGeom prst="rect">
            <a:avLst/>
          </a:prstGeom>
          <a:noFill/>
          <a:ln w="9525">
            <a:noFill/>
            <a:miter lim="800000"/>
            <a:headEnd/>
            <a:tailEnd/>
          </a:ln>
        </p:spPr>
        <p:txBody>
          <a:bodyPr>
            <a:spAutoFit/>
          </a:bodyPr>
          <a:lstStyle/>
          <a:p>
            <a:pPr algn="ctr" eaLnBrk="1" hangingPunct="1"/>
            <a:r>
              <a:rPr lang="ru-RU" sz="2800" dirty="0">
                <a:solidFill>
                  <a:srgbClr val="00B050"/>
                </a:solidFill>
                <a:cs typeface="Times New Roman" pitchFamily="18" charset="0"/>
              </a:rPr>
              <a:t> </a:t>
            </a:r>
            <a:r>
              <a:rPr lang="ru-RU" sz="2800" dirty="0">
                <a:solidFill>
                  <a:srgbClr val="FF0000"/>
                </a:solidFill>
                <a:cs typeface="Times New Roman" pitchFamily="18" charset="0"/>
              </a:rPr>
              <a:t>Статистический смысл энтропии</a:t>
            </a:r>
          </a:p>
          <a:p>
            <a:pPr algn="ctr" eaLnBrk="1" hangingPunct="1"/>
            <a:r>
              <a:rPr lang="ru-RU" sz="2800" dirty="0">
                <a:solidFill>
                  <a:srgbClr val="00B050"/>
                </a:solidFill>
                <a:cs typeface="Times New Roman" pitchFamily="18" charset="0"/>
              </a:rPr>
              <a:t> </a:t>
            </a:r>
            <a:endParaRPr lang="ru-RU" sz="2800" dirty="0">
              <a:solidFill>
                <a:srgbClr val="0070C0"/>
              </a:solidFill>
              <a:cs typeface="Times New Roman" pitchFamily="18" charset="0"/>
            </a:endParaRPr>
          </a:p>
          <a:p>
            <a:pPr eaLnBrk="1" hangingPunct="1">
              <a:lnSpc>
                <a:spcPct val="115000"/>
              </a:lnSpc>
              <a:spcAft>
                <a:spcPts val="1000"/>
              </a:spcAft>
            </a:pPr>
            <a:r>
              <a:rPr lang="ru-RU" sz="2800" dirty="0">
                <a:latin typeface="Times New Roman" pitchFamily="18" charset="0"/>
                <a:ea typeface="Times New Roman" pitchFamily="18" charset="0"/>
                <a:cs typeface="Arial" charset="0"/>
              </a:rPr>
              <a:t>   В 1878 году </a:t>
            </a:r>
            <a:r>
              <a:rPr lang="ru-RU" sz="2800" dirty="0" smtClean="0">
                <a:latin typeface="Times New Roman" pitchFamily="18" charset="0"/>
                <a:ea typeface="Times New Roman" pitchFamily="18" charset="0"/>
                <a:cs typeface="Arial" charset="0"/>
              </a:rPr>
              <a:t>Людвиг </a:t>
            </a:r>
            <a:r>
              <a:rPr lang="ru-RU" sz="2800" dirty="0">
                <a:latin typeface="Times New Roman" pitchFamily="18" charset="0"/>
                <a:ea typeface="Times New Roman" pitchFamily="18" charset="0"/>
                <a:cs typeface="Arial" charset="0"/>
              </a:rPr>
              <a:t>Больцман дал вероятностную </a:t>
            </a:r>
            <a:r>
              <a:rPr lang="ru-RU" sz="2800" dirty="0" smtClean="0">
                <a:latin typeface="Times New Roman" pitchFamily="18" charset="0"/>
                <a:ea typeface="Times New Roman" pitchFamily="18" charset="0"/>
                <a:cs typeface="Arial" charset="0"/>
              </a:rPr>
              <a:t>трактовку </a:t>
            </a:r>
            <a:r>
              <a:rPr lang="ru-RU" sz="2800" dirty="0">
                <a:latin typeface="Times New Roman" pitchFamily="18" charset="0"/>
                <a:ea typeface="Times New Roman" pitchFamily="18" charset="0"/>
                <a:cs typeface="Arial" charset="0"/>
              </a:rPr>
              <a:t>понятия энтропии, которое позволяет </a:t>
            </a:r>
            <a:r>
              <a:rPr lang="ru-RU" sz="2800" dirty="0" smtClean="0">
                <a:latin typeface="Times New Roman" pitchFamily="18" charset="0"/>
                <a:ea typeface="Times New Roman" pitchFamily="18" charset="0"/>
                <a:cs typeface="Arial" charset="0"/>
              </a:rPr>
              <a:t>установить </a:t>
            </a:r>
            <a:r>
              <a:rPr lang="ru-RU" sz="2800" dirty="0">
                <a:latin typeface="Times New Roman" pitchFamily="18" charset="0"/>
                <a:ea typeface="Times New Roman" pitchFamily="18" charset="0"/>
                <a:cs typeface="Arial" charset="0"/>
              </a:rPr>
              <a:t>связь между вторым началом термодинамики и МКТ, т. е. между термодинамическим и статическим методами изучения тепловых явлений. </a:t>
            </a:r>
          </a:p>
          <a:p>
            <a:pPr eaLnBrk="1" hangingPunct="1">
              <a:lnSpc>
                <a:spcPct val="115000"/>
              </a:lnSpc>
              <a:spcAft>
                <a:spcPts val="1000"/>
              </a:spcAft>
            </a:pPr>
            <a:r>
              <a:rPr lang="ru-RU" sz="2800" dirty="0">
                <a:latin typeface="Times New Roman" pitchFamily="18" charset="0"/>
                <a:ea typeface="Times New Roman" pitchFamily="18" charset="0"/>
                <a:cs typeface="Arial" charset="0"/>
              </a:rPr>
              <a:t>  Он предложил  рассматривать энтропию как  </a:t>
            </a:r>
            <a:r>
              <a:rPr lang="ru-RU" sz="2800" b="1" i="1" dirty="0">
                <a:solidFill>
                  <a:srgbClr val="0070C0"/>
                </a:solidFill>
                <a:latin typeface="Times New Roman" pitchFamily="18" charset="0"/>
                <a:ea typeface="Times New Roman" pitchFamily="18" charset="0"/>
                <a:cs typeface="Arial" charset="0"/>
              </a:rPr>
              <a:t>меру статистического беспорядка в замкнутой </a:t>
            </a:r>
            <a:r>
              <a:rPr lang="ru-RU" sz="2800" b="1" i="1" dirty="0" err="1">
                <a:solidFill>
                  <a:srgbClr val="0070C0"/>
                </a:solidFill>
                <a:latin typeface="Times New Roman" pitchFamily="18" charset="0"/>
                <a:ea typeface="Times New Roman" pitchFamily="18" charset="0"/>
                <a:cs typeface="Arial" charset="0"/>
              </a:rPr>
              <a:t>термо</a:t>
            </a:r>
            <a:r>
              <a:rPr lang="ru-RU" sz="2800" b="1" i="1" dirty="0">
                <a:solidFill>
                  <a:srgbClr val="0070C0"/>
                </a:solidFill>
                <a:latin typeface="Times New Roman" pitchFamily="18" charset="0"/>
                <a:ea typeface="Times New Roman" pitchFamily="18" charset="0"/>
                <a:cs typeface="Arial" charset="0"/>
              </a:rPr>
              <a:t>-динамической системе.</a:t>
            </a:r>
            <a:endParaRPr lang="ru-RU" sz="2800" dirty="0">
              <a:latin typeface="Times New Roman" pitchFamily="18"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419475" y="4464050"/>
            <a:ext cx="2232025" cy="6477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ru-RU"/>
          </a:p>
        </p:txBody>
      </p:sp>
      <p:sp>
        <p:nvSpPr>
          <p:cNvPr id="2" name="Прямоугольник 1"/>
          <p:cNvSpPr>
            <a:spLocks noChangeArrowheads="1"/>
          </p:cNvSpPr>
          <p:nvPr/>
        </p:nvSpPr>
        <p:spPr bwMode="auto">
          <a:xfrm>
            <a:off x="779463" y="647700"/>
            <a:ext cx="8185150" cy="3194050"/>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Равновесное состояние является состоянием </a:t>
            </a:r>
            <a:r>
              <a:rPr lang="ru-RU" sz="2800" b="1" i="1">
                <a:solidFill>
                  <a:srgbClr val="0070C0"/>
                </a:solidFill>
                <a:latin typeface="Times New Roman" pitchFamily="18" charset="0"/>
                <a:ea typeface="Times New Roman" pitchFamily="18" charset="0"/>
                <a:cs typeface="Arial" charset="0"/>
              </a:rPr>
              <a:t>наибольшего беспорядка  </a:t>
            </a:r>
            <a:r>
              <a:rPr lang="ru-RU" sz="2800">
                <a:latin typeface="Times New Roman" pitchFamily="18" charset="0"/>
                <a:ea typeface="Times New Roman" pitchFamily="18" charset="0"/>
                <a:cs typeface="Arial" charset="0"/>
              </a:rPr>
              <a:t>термодинамической  системы и  состоянием с  максимальной  энтропией.</a:t>
            </a:r>
          </a:p>
          <a:p>
            <a:pPr eaLnBrk="1" hangingPunct="1">
              <a:lnSpc>
                <a:spcPct val="115000"/>
              </a:lnSpc>
              <a:spcAft>
                <a:spcPts val="1000"/>
              </a:spcAft>
            </a:pPr>
            <a:r>
              <a:rPr lang="ru-RU" sz="2800">
                <a:latin typeface="Times New Roman" pitchFamily="18" charset="0"/>
                <a:ea typeface="Times New Roman" pitchFamily="18" charset="0"/>
                <a:cs typeface="Arial" charset="0"/>
              </a:rPr>
              <a:t>  Согласно Больцману, энтропия       системы и тер-модинамическая вероятность        связаны между со-бой следующим образом:</a:t>
            </a:r>
            <a:endParaRPr lang="ru-RU">
              <a:ea typeface="Times New Roman" pitchFamily="18" charset="0"/>
              <a:cs typeface="Arial" charset="0"/>
            </a:endParaRPr>
          </a:p>
        </p:txBody>
      </p:sp>
      <p:graphicFrame>
        <p:nvGraphicFramePr>
          <p:cNvPr id="4" name="Объект 3"/>
          <p:cNvGraphicFramePr>
            <a:graphicFrameLocks noChangeAspect="1"/>
          </p:cNvGraphicFramePr>
          <p:nvPr/>
        </p:nvGraphicFramePr>
        <p:xfrm>
          <a:off x="5940425" y="2420938"/>
          <a:ext cx="266700" cy="314325"/>
        </p:xfrm>
        <a:graphic>
          <a:graphicData uri="http://schemas.openxmlformats.org/presentationml/2006/ole">
            <mc:AlternateContent xmlns:mc="http://schemas.openxmlformats.org/markup-compatibility/2006">
              <mc:Choice xmlns:v="urn:schemas-microsoft-com:vml" Requires="v">
                <p:oleObj spid="_x0000_s48185" name="Equation" r:id="rId3" imgW="266353" imgH="317087" progId="">
                  <p:embed/>
                </p:oleObj>
              </mc:Choice>
              <mc:Fallback>
                <p:oleObj name="Equation" r:id="rId3" imgW="266353" imgH="317087"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420938"/>
                        <a:ext cx="2667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nvGraphicFramePr>
        <p:xfrm>
          <a:off x="5456238" y="2924175"/>
          <a:ext cx="390525" cy="304800"/>
        </p:xfrm>
        <a:graphic>
          <a:graphicData uri="http://schemas.openxmlformats.org/presentationml/2006/ole">
            <mc:AlternateContent xmlns:mc="http://schemas.openxmlformats.org/markup-compatibility/2006">
              <mc:Choice xmlns:v="urn:schemas-microsoft-com:vml" Requires="v">
                <p:oleObj spid="_x0000_s48186" name="Equation" r:id="rId5" imgW="393359" imgH="304536" progId="">
                  <p:embed/>
                </p:oleObj>
              </mc:Choice>
              <mc:Fallback>
                <p:oleObj name="Equation" r:id="rId5" imgW="393359" imgH="304536"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6238" y="2924175"/>
                        <a:ext cx="3905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Объект 7"/>
          <p:cNvGraphicFramePr>
            <a:graphicFrameLocks noChangeAspect="1"/>
          </p:cNvGraphicFramePr>
          <p:nvPr/>
        </p:nvGraphicFramePr>
        <p:xfrm>
          <a:off x="3635375" y="4659313"/>
          <a:ext cx="1762125" cy="381000"/>
        </p:xfrm>
        <a:graphic>
          <a:graphicData uri="http://schemas.openxmlformats.org/presentationml/2006/ole">
            <mc:AlternateContent xmlns:mc="http://schemas.openxmlformats.org/markup-compatibility/2006">
              <mc:Choice xmlns:v="urn:schemas-microsoft-com:vml" Requires="v">
                <p:oleObj spid="_x0000_s48187" name="Equation" r:id="rId7" imgW="1765300" imgH="381000" progId="">
                  <p:embed/>
                </p:oleObj>
              </mc:Choice>
              <mc:Fallback>
                <p:oleObj name="Equation" r:id="rId7" imgW="1765300" imgH="381000" progId="">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4659313"/>
                        <a:ext cx="17621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Прямоугольник 8"/>
          <p:cNvSpPr>
            <a:spLocks noChangeArrowheads="1"/>
          </p:cNvSpPr>
          <p:nvPr/>
        </p:nvSpPr>
        <p:spPr bwMode="auto">
          <a:xfrm>
            <a:off x="779463" y="5360988"/>
            <a:ext cx="5765800" cy="54927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где    – постоянная  Больцмана.</a:t>
            </a:r>
          </a:p>
        </p:txBody>
      </p:sp>
      <p:graphicFrame>
        <p:nvGraphicFramePr>
          <p:cNvPr id="11" name="Объект 10"/>
          <p:cNvGraphicFramePr>
            <a:graphicFrameLocks noChangeAspect="1"/>
          </p:cNvGraphicFramePr>
          <p:nvPr/>
        </p:nvGraphicFramePr>
        <p:xfrm>
          <a:off x="1403350" y="5516563"/>
          <a:ext cx="247650" cy="323850"/>
        </p:xfrm>
        <a:graphic>
          <a:graphicData uri="http://schemas.openxmlformats.org/presentationml/2006/ole">
            <mc:AlternateContent xmlns:mc="http://schemas.openxmlformats.org/markup-compatibility/2006">
              <mc:Choice xmlns:v="urn:schemas-microsoft-com:vml" Requires="v">
                <p:oleObj spid="_x0000_s48188" name="Equation" r:id="rId9" imgW="253890" imgH="330057" progId="">
                  <p:embed/>
                </p:oleObj>
              </mc:Choice>
              <mc:Fallback>
                <p:oleObj name="Equation" r:id="rId9" imgW="253890" imgH="330057" progId="">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350" y="5516563"/>
                        <a:ext cx="24765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build="p"/>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68313" y="549275"/>
            <a:ext cx="8351837" cy="5799138"/>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Таким образом, </a:t>
            </a:r>
            <a:r>
              <a:rPr lang="ru-RU" sz="2800" b="1" i="1">
                <a:solidFill>
                  <a:srgbClr val="0070C0"/>
                </a:solidFill>
                <a:latin typeface="Times New Roman" pitchFamily="18" charset="0"/>
                <a:ea typeface="Times New Roman" pitchFamily="18" charset="0"/>
                <a:cs typeface="Arial" charset="0"/>
              </a:rPr>
              <a:t>энтропия определяется натураль-ным логарифмом числа микросостояний, с помо-щью  которых  может  быть реализовано данное макросостояние.</a:t>
            </a:r>
            <a:endParaRPr lang="ru-RU" sz="2800">
              <a:latin typeface="Times New Roman" pitchFamily="18" charset="0"/>
              <a:ea typeface="Times New Roman" pitchFamily="18" charset="0"/>
              <a:cs typeface="Arial" charset="0"/>
            </a:endParaRPr>
          </a:p>
          <a:p>
            <a:pPr eaLnBrk="1" hangingPunct="1">
              <a:lnSpc>
                <a:spcPct val="115000"/>
              </a:lnSpc>
              <a:spcAft>
                <a:spcPts val="1000"/>
              </a:spcAft>
            </a:pPr>
            <a:r>
              <a:rPr lang="ru-RU" sz="2800">
                <a:latin typeface="Times New Roman" pitchFamily="18" charset="0"/>
                <a:ea typeface="Times New Roman" pitchFamily="18" charset="0"/>
                <a:cs typeface="Arial" charset="0"/>
              </a:rPr>
              <a:t>Следовательно, энтропия может рассматриваться как мера </a:t>
            </a:r>
            <a:r>
              <a:rPr lang="ru-RU" sz="2800" b="1" i="1">
                <a:solidFill>
                  <a:srgbClr val="0070C0"/>
                </a:solidFill>
                <a:latin typeface="Times New Roman" pitchFamily="18" charset="0"/>
                <a:ea typeface="Times New Roman" pitchFamily="18" charset="0"/>
                <a:cs typeface="Arial" charset="0"/>
              </a:rPr>
              <a:t>вероятности  состояния</a:t>
            </a:r>
            <a:r>
              <a:rPr lang="ru-RU" sz="2800">
                <a:latin typeface="Times New Roman" pitchFamily="18" charset="0"/>
                <a:ea typeface="Times New Roman" pitchFamily="18" charset="0"/>
                <a:cs typeface="Arial" charset="0"/>
              </a:rPr>
              <a:t>  термодинамической системы или </a:t>
            </a:r>
            <a:r>
              <a:rPr lang="ru-RU" sz="2800" b="1" i="1">
                <a:solidFill>
                  <a:srgbClr val="0070C0"/>
                </a:solidFill>
                <a:latin typeface="Times New Roman" pitchFamily="18" charset="0"/>
                <a:ea typeface="Times New Roman" pitchFamily="18" charset="0"/>
                <a:cs typeface="Arial" charset="0"/>
              </a:rPr>
              <a:t>мера её неупорядоченности</a:t>
            </a:r>
            <a:r>
              <a:rPr lang="ru-RU" sz="2800">
                <a:latin typeface="Times New Roman" pitchFamily="18" charset="0"/>
                <a:ea typeface="Times New Roman" pitchFamily="18" charset="0"/>
                <a:cs typeface="Arial" charset="0"/>
              </a:rPr>
              <a:t>.  </a:t>
            </a:r>
          </a:p>
          <a:p>
            <a:pPr eaLnBrk="1" hangingPunct="1">
              <a:lnSpc>
                <a:spcPct val="115000"/>
              </a:lnSpc>
              <a:spcAft>
                <a:spcPts val="1000"/>
              </a:spcAft>
            </a:pPr>
            <a:r>
              <a:rPr lang="ru-RU" sz="2800">
                <a:latin typeface="Times New Roman" pitchFamily="18" charset="0"/>
                <a:ea typeface="Times New Roman" pitchFamily="18" charset="0"/>
                <a:cs typeface="Arial" charset="0"/>
              </a:rPr>
              <a:t>  Итак, </a:t>
            </a:r>
            <a:r>
              <a:rPr lang="ru-RU" sz="2800" b="1" i="1">
                <a:solidFill>
                  <a:srgbClr val="0070C0"/>
                </a:solidFill>
                <a:latin typeface="Times New Roman" pitchFamily="18" charset="0"/>
                <a:ea typeface="Times New Roman" pitchFamily="18" charset="0"/>
                <a:cs typeface="Arial" charset="0"/>
              </a:rPr>
              <a:t>второе  начало  термодинамики  является статистическим  законом, выражающим  объек-тивную закономерность поведения большого числа частиц, входящих в замкнутую систему. </a:t>
            </a:r>
            <a:endParaRPr lang="ru-RU">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188" y="404813"/>
            <a:ext cx="8353425" cy="3684587"/>
          </a:xfrm>
          <a:prstGeom prst="rect">
            <a:avLst/>
          </a:prstGeom>
          <a:noFill/>
          <a:ln w="9525">
            <a:noFill/>
            <a:miter lim="800000"/>
            <a:headEnd/>
            <a:tailEnd/>
          </a:ln>
        </p:spPr>
        <p:txBody>
          <a:bodyPr>
            <a:spAutoFit/>
          </a:bodyPr>
          <a:lstStyle/>
          <a:p>
            <a:pPr algn="ctr" eaLnBrk="1" hangingPunct="1">
              <a:lnSpc>
                <a:spcPct val="114000"/>
              </a:lnSpc>
              <a:spcAft>
                <a:spcPts val="600"/>
              </a:spcAft>
            </a:pPr>
            <a:r>
              <a:rPr lang="ru-RU" sz="2800">
                <a:ea typeface="Calibri" pitchFamily="34" charset="0"/>
                <a:cs typeface="Times New Roman" pitchFamily="18" charset="0"/>
              </a:rPr>
              <a:t>1. Первое начало термодинамики</a:t>
            </a:r>
          </a:p>
          <a:p>
            <a:pPr eaLnBrk="1" hangingPunct="1">
              <a:lnSpc>
                <a:spcPct val="114000"/>
              </a:lnSpc>
              <a:spcAft>
                <a:spcPts val="600"/>
              </a:spcAft>
            </a:pPr>
            <a:r>
              <a:rPr lang="ru-RU" sz="2800">
                <a:solidFill>
                  <a:srgbClr val="00B050"/>
                </a:solidFill>
                <a:ea typeface="Calibri" pitchFamily="34" charset="0"/>
                <a:cs typeface="Times New Roman" pitchFamily="18" charset="0"/>
              </a:rPr>
              <a:t> </a:t>
            </a:r>
            <a:r>
              <a:rPr lang="ru-RU" sz="2800">
                <a:latin typeface="Times New Roman" pitchFamily="18" charset="0"/>
                <a:ea typeface="Times New Roman" pitchFamily="18" charset="0"/>
                <a:cs typeface="Arial" charset="0"/>
              </a:rPr>
              <a:t>  </a:t>
            </a:r>
            <a:r>
              <a:rPr lang="ru-RU" sz="2800">
                <a:solidFill>
                  <a:srgbClr val="FF0000"/>
                </a:solidFill>
                <a:latin typeface="Times New Roman" pitchFamily="18" charset="0"/>
                <a:ea typeface="Times New Roman" pitchFamily="18" charset="0"/>
                <a:cs typeface="Arial" charset="0"/>
              </a:rPr>
              <a:t>Термодинамические характеристики</a:t>
            </a:r>
          </a:p>
          <a:p>
            <a:pPr eaLnBrk="1" hangingPunct="1">
              <a:lnSpc>
                <a:spcPct val="114000"/>
              </a:lnSpc>
              <a:spcAft>
                <a:spcPts val="600"/>
              </a:spcAft>
            </a:pPr>
            <a:r>
              <a:rPr lang="ru-RU" sz="2800">
                <a:latin typeface="Times New Roman" pitchFamily="18" charset="0"/>
                <a:ea typeface="Times New Roman" pitchFamily="18" charset="0"/>
                <a:cs typeface="Arial" charset="0"/>
              </a:rPr>
              <a:t>Изменение внутренней энергии системы всегда яв-ляется результатом обмена энергией между системой и окружающей средой. Этот обмен может происходить за счет двух различных процессов: совершения  работы и передачи  тепла.  </a:t>
            </a:r>
          </a:p>
        </p:txBody>
      </p:sp>
      <p:sp>
        <p:nvSpPr>
          <p:cNvPr id="3" name="Прямоугольник 2"/>
          <p:cNvSpPr>
            <a:spLocks noChangeArrowheads="1"/>
          </p:cNvSpPr>
          <p:nvPr/>
        </p:nvSpPr>
        <p:spPr bwMode="auto">
          <a:xfrm>
            <a:off x="755650" y="4149725"/>
            <a:ext cx="8280400" cy="552450"/>
          </a:xfrm>
          <a:prstGeom prst="rect">
            <a:avLst/>
          </a:prstGeom>
          <a:noFill/>
          <a:ln w="9525">
            <a:noFill/>
            <a:miter lim="800000"/>
            <a:headEnd/>
            <a:tailEnd/>
          </a:ln>
        </p:spPr>
        <p:txBody>
          <a:bodyPr>
            <a:spAutoFit/>
          </a:bodyPr>
          <a:lstStyle/>
          <a:p>
            <a:pPr eaLnBrk="1" hangingPunct="1">
              <a:lnSpc>
                <a:spcPct val="114000"/>
              </a:lnSpc>
            </a:pPr>
            <a:r>
              <a:rPr lang="ru-RU" sz="2800">
                <a:latin typeface="Times New Roman" pitchFamily="18" charset="0"/>
                <a:ea typeface="Times New Roman" pitchFamily="18" charset="0"/>
                <a:cs typeface="Arial" charset="0"/>
              </a:rPr>
              <a:t> </a:t>
            </a:r>
            <a:endParaRPr lang="ru-RU">
              <a:latin typeface="Calibri" pitchFamily="34" charset="0"/>
              <a:ea typeface="Times New Roman" pitchFamily="18" charset="0"/>
              <a:cs typeface="Arial" charset="0"/>
            </a:endParaRPr>
          </a:p>
        </p:txBody>
      </p:sp>
      <p:pic>
        <p:nvPicPr>
          <p:cNvPr id="4100" name="Picture 5" descr="F:\! Февр -июнь 22 г УЧЕБА\ИНОСТРАНЦЫ\! Занятия Суб с 9 50 час в 1-109\9 Тема 2 апр 22 г Зак термодин\Рис для лек\Рис чайника.jpg"/>
          <p:cNvPicPr>
            <a:picLocks noChangeAspect="1" noChangeArrowheads="1"/>
          </p:cNvPicPr>
          <p:nvPr/>
        </p:nvPicPr>
        <p:blipFill>
          <a:blip r:embed="rId2" cstate="print"/>
          <a:srcRect/>
          <a:stretch>
            <a:fillRect/>
          </a:stretch>
        </p:blipFill>
        <p:spPr bwMode="auto">
          <a:xfrm>
            <a:off x="3131840" y="4077072"/>
            <a:ext cx="3180711" cy="26642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457200" y="274638"/>
            <a:ext cx="8229600" cy="1641475"/>
          </a:xfrm>
        </p:spPr>
        <p:txBody>
          <a:bodyPr/>
          <a:lstStyle/>
          <a:p>
            <a:pPr algn="l"/>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t>
            </a:r>
            <a:r>
              <a:rPr lang="ru-RU" sz="3200" smtClean="0">
                <a:latin typeface="Times New Roman" pitchFamily="18" charset="0"/>
                <a:cs typeface="Times New Roman" pitchFamily="18" charset="0"/>
              </a:rPr>
              <a:t>3. Третье начало термодинамики</a:t>
            </a:r>
            <a:r>
              <a:rPr lang="ru-RU" sz="3200" smtClean="0">
                <a:solidFill>
                  <a:srgbClr val="00B050"/>
                </a:solidFill>
                <a:cs typeface="Times New Roman" pitchFamily="18" charset="0"/>
              </a:rPr>
              <a:t/>
            </a:r>
            <a:br>
              <a:rPr lang="ru-RU" sz="3200" smtClean="0">
                <a:solidFill>
                  <a:srgbClr val="00B050"/>
                </a:solidFill>
                <a:cs typeface="Times New Roman" pitchFamily="18" charset="0"/>
              </a:rPr>
            </a:br>
            <a:r>
              <a:rPr lang="ru-RU" sz="3200" smtClean="0">
                <a:latin typeface="Times New Roman" pitchFamily="18" charset="0"/>
                <a:cs typeface="Times New Roman" pitchFamily="18" charset="0"/>
              </a:rPr>
              <a:t>			</a:t>
            </a:r>
            <a:r>
              <a:rPr lang="ru-RU" sz="3200" smtClean="0">
                <a:solidFill>
                  <a:srgbClr val="FF0000"/>
                </a:solidFill>
                <a:latin typeface="Times New Roman" pitchFamily="18" charset="0"/>
                <a:cs typeface="Times New Roman" pitchFamily="18" charset="0"/>
              </a:rPr>
              <a:t>Теорема Нернста</a:t>
            </a: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solidFill>
                  <a:srgbClr val="00B050"/>
                </a:solidFill>
                <a:cs typeface="Times New Roman" pitchFamily="18" charset="0"/>
              </a:rPr>
              <a:t/>
            </a:r>
            <a:br>
              <a:rPr lang="ru-RU" sz="3200" smtClean="0">
                <a:solidFill>
                  <a:srgbClr val="00B050"/>
                </a:solidFill>
                <a:cs typeface="Times New Roman" pitchFamily="18" charset="0"/>
              </a:rPr>
            </a:br>
            <a:r>
              <a:rPr lang="ru-RU" sz="3200" b="1" smtClean="0">
                <a:latin typeface="Times New Roman" pitchFamily="18" charset="0"/>
                <a:cs typeface="Times New Roman" pitchFamily="18" charset="0"/>
              </a:rPr>
              <a:t> </a:t>
            </a: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Третье начало термодинамики (теорема Нернста, тепловая теорема Нернста) — физический принцип, определяющий поведение</a:t>
            </a:r>
            <a:r>
              <a:rPr lang="ru-RU" sz="2400" smtClean="0">
                <a:latin typeface="Times New Roman" pitchFamily="18" charset="0"/>
                <a:cs typeface="Times New Roman" pitchFamily="18" charset="0"/>
              </a:rPr>
              <a:t> </a:t>
            </a:r>
            <a:r>
              <a:rPr lang="ru-RU" sz="2400" smtClean="0">
                <a:latin typeface="Times New Roman" pitchFamily="18" charset="0"/>
                <a:cs typeface="Times New Roman" pitchFamily="18" charset="0"/>
                <a:hlinkClick r:id="rId2" tooltip="Термодинамическая энтропия"/>
              </a:rPr>
              <a:t>энтропии</a:t>
            </a:r>
            <a:r>
              <a:rPr lang="ru-RU" sz="2400" b="1" smtClean="0">
                <a:latin typeface="Times New Roman" pitchFamily="18" charset="0"/>
                <a:cs typeface="Times New Roman" pitchFamily="18" charset="0"/>
              </a:rPr>
              <a:t> при приближении </a:t>
            </a:r>
            <a:r>
              <a:rPr lang="ru-RU" sz="2400" b="1" smtClean="0">
                <a:latin typeface="Times New Roman" pitchFamily="18" charset="0"/>
                <a:cs typeface="Times New Roman" pitchFamily="18" charset="0"/>
                <a:hlinkClick r:id="rId3" tooltip="Температура"/>
              </a:rPr>
              <a:t>температуры</a:t>
            </a:r>
            <a:r>
              <a:rPr lang="ru-RU" sz="2400" b="1" smtClean="0">
                <a:latin typeface="Times New Roman" pitchFamily="18" charset="0"/>
                <a:cs typeface="Times New Roman" pitchFamily="18" charset="0"/>
              </a:rPr>
              <a:t> к </a:t>
            </a:r>
            <a:r>
              <a:rPr lang="ru-RU" sz="2400" b="1" smtClean="0">
                <a:latin typeface="Times New Roman" pitchFamily="18" charset="0"/>
                <a:cs typeface="Times New Roman" pitchFamily="18" charset="0"/>
                <a:hlinkClick r:id="rId4" tooltip="Абсолютный нуль температуры"/>
              </a:rPr>
              <a:t>абсолютному нулю</a:t>
            </a:r>
            <a:r>
              <a:rPr lang="ru-RU" sz="2400" b="1" smtClean="0">
                <a:latin typeface="Times New Roman" pitchFamily="18" charset="0"/>
                <a:cs typeface="Times New Roman" pitchFamily="18" charset="0"/>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endParaRPr lang="ru-RU" smtClean="0"/>
          </a:p>
        </p:txBody>
      </p:sp>
      <p:pic>
        <p:nvPicPr>
          <p:cNvPr id="51203" name="Рисунок 2"/>
          <p:cNvPicPr>
            <a:picLocks noChangeAspect="1"/>
          </p:cNvPicPr>
          <p:nvPr/>
        </p:nvPicPr>
        <p:blipFill>
          <a:blip r:embed="rId2" cstate="print"/>
          <a:srcRect/>
          <a:stretch>
            <a:fillRect/>
          </a:stretch>
        </p:blipFill>
        <p:spPr bwMode="auto">
          <a:xfrm>
            <a:off x="157163" y="1773238"/>
            <a:ext cx="8829675" cy="45339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1116013" y="260350"/>
            <a:ext cx="7056437" cy="720725"/>
          </a:xfrm>
        </p:spPr>
        <p:txBody>
          <a:bodyPr/>
          <a:lstStyle/>
          <a:p>
            <a:r>
              <a:rPr lang="ru-RU" sz="2400" smtClean="0">
                <a:latin typeface="Times New Roman" pitchFamily="18" charset="0"/>
                <a:cs typeface="Times New Roman" pitchFamily="18" charset="0"/>
              </a:rPr>
              <a:t>Теорема сформулирована </a:t>
            </a:r>
            <a:r>
              <a:rPr lang="ru-RU" sz="2400" smtClean="0">
                <a:latin typeface="Times New Roman" pitchFamily="18" charset="0"/>
                <a:cs typeface="Times New Roman" pitchFamily="18" charset="0"/>
                <a:hlinkClick r:id="rId2" tooltip="Нернст, Вальтер Герман"/>
              </a:rPr>
              <a:t>Вальтером Нернстом</a:t>
            </a:r>
            <a:r>
              <a:rPr lang="ru-RU" sz="2400" smtClean="0">
                <a:latin typeface="Times New Roman" pitchFamily="18" charset="0"/>
                <a:cs typeface="Times New Roman" pitchFamily="18" charset="0"/>
              </a:rPr>
              <a:t> </a:t>
            </a:r>
            <a:r>
              <a:rPr lang="ru-RU" sz="2400" smtClean="0"/>
              <a:t>(1864–1941) </a:t>
            </a:r>
            <a:r>
              <a:rPr lang="ru-RU" sz="2400" smtClean="0">
                <a:latin typeface="Times New Roman" pitchFamily="18" charset="0"/>
                <a:cs typeface="Times New Roman" pitchFamily="18" charset="0"/>
              </a:rPr>
              <a:t>в 1906 году. </a:t>
            </a:r>
            <a:endParaRPr lang="ru-RU" sz="2400" smtClean="0"/>
          </a:p>
        </p:txBody>
      </p:sp>
      <p:pic>
        <p:nvPicPr>
          <p:cNvPr id="49154" name="Picture 2" descr="https://images.slideplayer.com/97/15616464/slides/slide_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p:txBody>
          <a:bodyPr/>
          <a:lstStyle/>
          <a:p>
            <a:pPr algn="l"/>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solidFill>
                  <a:srgbClr val="202122"/>
                </a:solidFill>
                <a:latin typeface="Times New Roman" pitchFamily="18" charset="0"/>
                <a:cs typeface="Times New Roman" pitchFamily="18" charset="0"/>
              </a:rPr>
              <a:t>Из третьего начала термодинамики следует, что абсолютного нуля температуры нельзя достичь ни в каком конечном процессе, связанном с изменением энтропии, к нему можно лишь асимптотически приближаться, поэтому третье начало термодинамики иногда формулируют как принцип недостижимости абсолютного нуля температуры.</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Следствием третьего начала является то, что невозможно охладить тело до абсолютного нуля (принцип недостижимости абсолютного нуля температуры). Иначе был бы возможен вечный двигатель II рода.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r>
              <a:rPr lang="ru-RU" sz="3200" smtClean="0">
                <a:solidFill>
                  <a:srgbClr val="FF0000"/>
                </a:solidFill>
                <a:latin typeface="Times New Roman" pitchFamily="18" charset="0"/>
                <a:cs typeface="Times New Roman" pitchFamily="18" charset="0"/>
              </a:rPr>
              <a:t>Теорема Планка</a:t>
            </a:r>
            <a:r>
              <a:rPr lang="ru-RU" smtClean="0">
                <a:latin typeface="Times New Roman" pitchFamily="18" charset="0"/>
                <a:cs typeface="Times New Roman" pitchFamily="18" charset="0"/>
              </a:rPr>
              <a:t/>
            </a:r>
            <a:br>
              <a:rPr lang="ru-RU" smtClean="0">
                <a:latin typeface="Times New Roman" pitchFamily="18" charset="0"/>
                <a:cs typeface="Times New Roman" pitchFamily="18" charset="0"/>
              </a:rPr>
            </a:br>
            <a:r>
              <a:rPr lang="ru-RU" sz="2400" smtClean="0">
                <a:latin typeface="Times New Roman" pitchFamily="18" charset="0"/>
                <a:cs typeface="Times New Roman" pitchFamily="18" charset="0"/>
              </a:rPr>
              <a:t>Современная формулировка теоремы принадлежит </a:t>
            </a:r>
            <a:r>
              <a:rPr lang="ru-RU" sz="2400" smtClean="0">
                <a:latin typeface="Times New Roman" pitchFamily="18" charset="0"/>
                <a:cs typeface="Times New Roman" pitchFamily="18" charset="0"/>
                <a:hlinkClick r:id="rId2" tooltip="Макс Планк"/>
              </a:rPr>
              <a:t>Максу Планку</a:t>
            </a:r>
            <a:r>
              <a:rPr lang="ru-RU" sz="2400" smtClean="0">
                <a:latin typeface="Times New Roman" pitchFamily="18" charset="0"/>
                <a:cs typeface="Times New Roman" pitchFamily="18" charset="0"/>
              </a:rPr>
              <a:t>.</a:t>
            </a:r>
            <a:r>
              <a:rPr lang="ru-RU" sz="2400" smtClean="0"/>
              <a:t>  </a:t>
            </a:r>
            <a:r>
              <a:rPr lang="ru-RU" sz="2400" smtClean="0">
                <a:latin typeface="Times New Roman" pitchFamily="18" charset="0"/>
                <a:cs typeface="Times New Roman" pitchFamily="18" charset="0"/>
              </a:rPr>
              <a:t>Нернст сформулировал теорему для изолированных систем, а затем М. Планк распространил ее на случай любых систем, находящихся в термодинамическом равновесии.</a:t>
            </a:r>
          </a:p>
        </p:txBody>
      </p:sp>
      <p:pic>
        <p:nvPicPr>
          <p:cNvPr id="50178" name="Picture 2" descr="https://cheese-head.ru/wp-content/uploads/2/7/f/27f6f9e7666ed0a640dd3ea7f440fd1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204864"/>
            <a:ext cx="5810035" cy="4365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433388" y="260350"/>
            <a:ext cx="8229600" cy="1143000"/>
          </a:xfrm>
        </p:spPr>
        <p:txBody>
          <a:bodyPr/>
          <a:lstStyle/>
          <a:p>
            <a:pPr algn="l"/>
            <a:r>
              <a:rPr lang="ru-RU" sz="2400" smtClean="0">
                <a:latin typeface="Times New Roman" pitchFamily="18" charset="0"/>
                <a:cs typeface="Times New Roman" pitchFamily="18" charset="0"/>
              </a:rPr>
              <a:t> Планк предположил, что при абсолютном нуле температуры энергия системы минимальна. Тогда можно считать, что при абсолютном нуле система имеет одно квантовое состояние.</a:t>
            </a:r>
            <a:br>
              <a:rPr lang="ru-RU" sz="2400" smtClean="0">
                <a:latin typeface="Times New Roman" pitchFamily="18" charset="0"/>
                <a:cs typeface="Times New Roman" pitchFamily="18" charset="0"/>
              </a:rPr>
            </a:br>
            <a:endParaRPr lang="ru-RU" sz="2400" smtClean="0">
              <a:latin typeface="Times New Roman" pitchFamily="18" charset="0"/>
              <a:cs typeface="Times New Roman" pitchFamily="18" charset="0"/>
            </a:endParaRPr>
          </a:p>
        </p:txBody>
      </p:sp>
      <p:pic>
        <p:nvPicPr>
          <p:cNvPr id="55299" name="Рисунок 2"/>
          <p:cNvPicPr>
            <a:picLocks noChangeAspect="1"/>
          </p:cNvPicPr>
          <p:nvPr/>
        </p:nvPicPr>
        <p:blipFill>
          <a:blip r:embed="rId2" cstate="print"/>
          <a:srcRect/>
          <a:stretch>
            <a:fillRect/>
          </a:stretch>
        </p:blipFill>
        <p:spPr bwMode="auto">
          <a:xfrm>
            <a:off x="433388" y="1673225"/>
            <a:ext cx="8529637" cy="2332038"/>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24075" y="2349500"/>
            <a:ext cx="4895850" cy="12239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ru-RU"/>
          </a:p>
        </p:txBody>
      </p:sp>
      <p:sp>
        <p:nvSpPr>
          <p:cNvPr id="2" name="Заголовок 1"/>
          <p:cNvSpPr>
            <a:spLocks noGrp="1"/>
          </p:cNvSpPr>
          <p:nvPr>
            <p:ph type="ctrTitle"/>
          </p:nvPr>
        </p:nvSpPr>
        <p:spPr/>
        <p:txBody>
          <a:bodyPr/>
          <a:lstStyle/>
          <a:p>
            <a:pPr eaLnBrk="1" hangingPunct="1"/>
            <a:r>
              <a:rPr lang="ru-RU" sz="3200" dirty="0" smtClean="0">
                <a:latin typeface="Times New Roman" pitchFamily="18" charset="0"/>
                <a:cs typeface="Times New Roman" pitchFamily="18" charset="0"/>
              </a:rPr>
              <a:t>Спасибо за внимание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endParaRPr lang="ru-RU" smtClean="0"/>
          </a:p>
        </p:txBody>
      </p:sp>
      <p:pic>
        <p:nvPicPr>
          <p:cNvPr id="5123" name="Picture 2" descr="F:\! Февр -июнь 22 г УЧЕБА\РЭА\Лекции\! Лекции Физ ч 1 Вторн с 18 10 час\9 Лек 5 апр 22 г Терм мет иссл вещ\Рис термодин\Формула кол теплоты.jpg"/>
          <p:cNvPicPr>
            <a:picLocks noChangeAspect="1" noChangeArrowheads="1"/>
          </p:cNvPicPr>
          <p:nvPr/>
        </p:nvPicPr>
        <p:blipFill>
          <a:blip r:embed="rId2" cstate="print"/>
          <a:srcRect/>
          <a:stretch>
            <a:fillRect/>
          </a:stretch>
        </p:blipFill>
        <p:spPr bwMode="auto">
          <a:xfrm>
            <a:off x="1547813" y="1557338"/>
            <a:ext cx="6048375" cy="51450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endParaRPr lang="ru-RU" smtClean="0"/>
          </a:p>
        </p:txBody>
      </p:sp>
      <p:pic>
        <p:nvPicPr>
          <p:cNvPr id="6147" name="Picture 2" descr="F:\! Февр -июнь 22 г УЧЕБА\ИНОСТРАНЦЫ\! Занятия Суб с 9 50 час в 1-109\9 Тема 2 апр 22 г Зак термодин\Рис для лек\Колич теплоты.jpg"/>
          <p:cNvPicPr>
            <a:picLocks noChangeAspect="1" noChangeArrowheads="1"/>
          </p:cNvPicPr>
          <p:nvPr/>
        </p:nvPicPr>
        <p:blipFill>
          <a:blip r:embed="rId2" cstate="print"/>
          <a:srcRect/>
          <a:stretch>
            <a:fillRect/>
          </a:stretch>
        </p:blipFill>
        <p:spPr bwMode="auto">
          <a:xfrm>
            <a:off x="2286000" y="757238"/>
            <a:ext cx="4572000" cy="53435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endParaRPr lang="ru-RU" smtClean="0"/>
          </a:p>
        </p:txBody>
      </p:sp>
      <p:pic>
        <p:nvPicPr>
          <p:cNvPr id="7171" name="Picture 2" descr="F:\! Февр -июнь 22 г УЧЕБА\ИНОСТРАНЦЫ\! Занятия Суб с 9 50 час в 1-109\9 Тема 2 апр 22 г Зак термодин\Рис для лек\Измен внутр эн.jpg"/>
          <p:cNvPicPr>
            <a:picLocks noChangeAspect="1" noChangeArrowheads="1"/>
          </p:cNvPicPr>
          <p:nvPr/>
        </p:nvPicPr>
        <p:blipFill>
          <a:blip r:embed="rId2" cstate="print"/>
          <a:srcRect/>
          <a:stretch>
            <a:fillRect/>
          </a:stretch>
        </p:blipFill>
        <p:spPr bwMode="auto">
          <a:xfrm>
            <a:off x="900113" y="1989138"/>
            <a:ext cx="7559675" cy="1652587"/>
          </a:xfrm>
          <a:prstGeom prst="rect">
            <a:avLst/>
          </a:prstGeom>
          <a:noFill/>
          <a:ln w="9525">
            <a:noFill/>
            <a:miter lim="800000"/>
            <a:headEnd/>
            <a:tailEnd/>
          </a:ln>
        </p:spPr>
      </p:pic>
      <p:pic>
        <p:nvPicPr>
          <p:cNvPr id="7172" name="Рисунок 1"/>
          <p:cNvPicPr>
            <a:picLocks noChangeAspect="1"/>
          </p:cNvPicPr>
          <p:nvPr/>
        </p:nvPicPr>
        <p:blipFill>
          <a:blip r:embed="rId3" cstate="print"/>
          <a:srcRect/>
          <a:stretch>
            <a:fillRect/>
          </a:stretch>
        </p:blipFill>
        <p:spPr bwMode="auto">
          <a:xfrm>
            <a:off x="963613" y="3860800"/>
            <a:ext cx="7872412" cy="20891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algn="l"/>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Газ, находящийся в сосуде под поршнем, действует на поршень с силой </a:t>
            </a:r>
            <a:r>
              <a:rPr lang="ru-RU" sz="2400" b="1" i="1" smtClean="0">
                <a:latin typeface="Times New Roman" pitchFamily="18" charset="0"/>
                <a:cs typeface="Times New Roman" pitchFamily="18" charset="0"/>
              </a:rPr>
              <a:t>F = pS</a:t>
            </a:r>
            <a:r>
              <a:rPr lang="ru-RU" sz="2400" smtClean="0">
                <a:latin typeface="Times New Roman" pitchFamily="18" charset="0"/>
                <a:cs typeface="Times New Roman" pitchFamily="18" charset="0"/>
              </a:rPr>
              <a:t>, где </a:t>
            </a:r>
            <a:r>
              <a:rPr lang="ru-RU" sz="2400" b="1" i="1" smtClean="0">
                <a:latin typeface="Times New Roman" pitchFamily="18" charset="0"/>
                <a:cs typeface="Times New Roman" pitchFamily="18" charset="0"/>
              </a:rPr>
              <a:t>p</a:t>
            </a:r>
            <a:r>
              <a:rPr lang="ru-RU" sz="2400" smtClean="0">
                <a:latin typeface="Times New Roman" pitchFamily="18" charset="0"/>
                <a:cs typeface="Times New Roman" pitchFamily="18" charset="0"/>
              </a:rPr>
              <a:t> — давление газа, </a:t>
            </a:r>
            <a:r>
              <a:rPr lang="ru-RU" sz="2400" b="1" i="1" smtClean="0">
                <a:latin typeface="Times New Roman" pitchFamily="18" charset="0"/>
                <a:cs typeface="Times New Roman" pitchFamily="18" charset="0"/>
              </a:rPr>
              <a:t>S</a:t>
            </a:r>
            <a:r>
              <a:rPr lang="ru-RU" sz="2400" smtClean="0">
                <a:latin typeface="Times New Roman" pitchFamily="18" charset="0"/>
                <a:cs typeface="Times New Roman" pitchFamily="18" charset="0"/>
              </a:rPr>
              <a:t> — площадь поршня. Если при этом поршень перемещается, то газ совершает работу. Предположим, что газ расширяется при постоянном давлении p. Тогда сила </a:t>
            </a:r>
            <a:r>
              <a:rPr lang="ru-RU" sz="2400" b="1" i="1" smtClean="0">
                <a:latin typeface="Times New Roman" pitchFamily="18" charset="0"/>
                <a:cs typeface="Times New Roman" pitchFamily="18" charset="0"/>
              </a:rPr>
              <a:t>F</a:t>
            </a:r>
            <a:r>
              <a:rPr lang="ru-RU" sz="2400" smtClean="0">
                <a:latin typeface="Times New Roman" pitchFamily="18" charset="0"/>
                <a:cs typeface="Times New Roman" pitchFamily="18" charset="0"/>
              </a:rPr>
              <a:t>, с которой газ действует на поршень, также постоянна. Пусть поршень переместился на расстояние </a:t>
            </a:r>
            <a:r>
              <a:rPr lang="ru-RU" sz="2400" b="1" smtClean="0">
                <a:latin typeface="Times New Roman" pitchFamily="18" charset="0"/>
                <a:cs typeface="Times New Roman" pitchFamily="18" charset="0"/>
              </a:rPr>
              <a:t>∆x</a:t>
            </a:r>
            <a:r>
              <a:rPr lang="ru-RU" sz="2400" smtClean="0">
                <a:latin typeface="Times New Roman" pitchFamily="18" charset="0"/>
                <a:cs typeface="Times New Roman" pitchFamily="18" charset="0"/>
              </a:rPr>
              <a:t>. Работа газа равна: </a:t>
            </a:r>
            <a:r>
              <a:rPr lang="ru-RU" sz="2400" b="1" i="1" smtClean="0">
                <a:latin typeface="Times New Roman" pitchFamily="18" charset="0"/>
                <a:cs typeface="Times New Roman" pitchFamily="18" charset="0"/>
              </a:rPr>
              <a:t>A= F∆x = pS∆x = p∆V</a:t>
            </a:r>
            <a:r>
              <a:rPr lang="ru-RU" sz="2400" smtClean="0">
                <a:latin typeface="Times New Roman" pitchFamily="18" charset="0"/>
                <a:cs typeface="Times New Roman" pitchFamily="18" charset="0"/>
              </a:rPr>
              <a:t>. – работа  газа при изобарном расширении.  Если </a:t>
            </a:r>
            <a:r>
              <a:rPr lang="ru-RU" sz="2400" b="1" i="1" smtClean="0">
                <a:latin typeface="Times New Roman" pitchFamily="18" charset="0"/>
                <a:cs typeface="Times New Roman" pitchFamily="18" charset="0"/>
              </a:rPr>
              <a:t>V</a:t>
            </a:r>
            <a:r>
              <a:rPr lang="ru-RU" sz="2400" b="1" i="1" baseline="-25000" smtClean="0">
                <a:latin typeface="Times New Roman" pitchFamily="18" charset="0"/>
                <a:cs typeface="Times New Roman" pitchFamily="18" charset="0"/>
              </a:rPr>
              <a:t>1</a:t>
            </a:r>
            <a:r>
              <a:rPr lang="ru-RU" sz="2400" smtClean="0">
                <a:latin typeface="Times New Roman" pitchFamily="18" charset="0"/>
                <a:cs typeface="Times New Roman" pitchFamily="18" charset="0"/>
              </a:rPr>
              <a:t> и </a:t>
            </a:r>
            <a:r>
              <a:rPr lang="ru-RU" sz="2400" b="1" i="1" smtClean="0">
                <a:latin typeface="Times New Roman" pitchFamily="18" charset="0"/>
                <a:cs typeface="Times New Roman" pitchFamily="18" charset="0"/>
              </a:rPr>
              <a:t>V</a:t>
            </a:r>
            <a:r>
              <a:rPr lang="ru-RU" sz="2400" b="1" i="1" baseline="-25000" smtClean="0">
                <a:latin typeface="Times New Roman" pitchFamily="18" charset="0"/>
                <a:cs typeface="Times New Roman" pitchFamily="18" charset="0"/>
              </a:rPr>
              <a:t>2 </a:t>
            </a:r>
            <a:r>
              <a:rPr lang="ru-RU" sz="2400" smtClean="0">
                <a:latin typeface="Times New Roman" pitchFamily="18" charset="0"/>
                <a:cs typeface="Times New Roman" pitchFamily="18" charset="0"/>
              </a:rPr>
              <a:t>— начальный и конечный объём газа, то для работы газа имеем: </a:t>
            </a:r>
            <a:r>
              <a:rPr lang="ru-RU" sz="2400" b="1" i="1" smtClean="0">
                <a:latin typeface="Times New Roman" pitchFamily="18" charset="0"/>
                <a:cs typeface="Times New Roman" pitchFamily="18" charset="0"/>
              </a:rPr>
              <a:t>A= p(V2 − V1)</a:t>
            </a:r>
            <a:r>
              <a:rPr lang="ru-RU" sz="2400" smtClean="0">
                <a:latin typeface="Times New Roman" pitchFamily="18" charset="0"/>
                <a:cs typeface="Times New Roman" pitchFamily="18" charset="0"/>
              </a:rPr>
              <a:t>. При расширении работа газа положительна. При сжатии — отрицательна. Таким образом: </a:t>
            </a:r>
            <a:r>
              <a:rPr lang="ru-RU" sz="2400" b="1" smtClean="0">
                <a:latin typeface="Times New Roman" pitchFamily="18" charset="0"/>
                <a:cs typeface="Times New Roman" pitchFamily="18" charset="0"/>
              </a:rPr>
              <a:t>A = pΔV</a:t>
            </a:r>
            <a:r>
              <a:rPr lang="ru-RU" sz="2400" smtClean="0">
                <a:latin typeface="Times New Roman" pitchFamily="18" charset="0"/>
                <a:cs typeface="Times New Roman" pitchFamily="18" charset="0"/>
              </a:rPr>
              <a:t>     — работа газа.</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t>
            </a:r>
            <a:r>
              <a:rPr lang="ru-RU" sz="2400" b="1" smtClean="0">
                <a:latin typeface="Times New Roman" pitchFamily="18" charset="0"/>
                <a:cs typeface="Times New Roman" pitchFamily="18" charset="0"/>
              </a:rPr>
              <a:t>A= — pΔV</a:t>
            </a:r>
            <a:r>
              <a:rPr lang="ru-RU" sz="2400" smtClean="0">
                <a:latin typeface="Times New Roman" pitchFamily="18" charset="0"/>
                <a:cs typeface="Times New Roman" pitchFamily="18" charset="0"/>
              </a:rPr>
              <a:t>  — работа внешних сил.</a:t>
            </a:r>
          </a:p>
        </p:txBody>
      </p:sp>
      <p:pic>
        <p:nvPicPr>
          <p:cNvPr id="8195" name="Рисунок 2"/>
          <p:cNvPicPr>
            <a:picLocks noChangeAspect="1"/>
          </p:cNvPicPr>
          <p:nvPr/>
        </p:nvPicPr>
        <p:blipFill>
          <a:blip r:embed="rId2" cstate="print"/>
          <a:srcRect/>
          <a:stretch>
            <a:fillRect/>
          </a:stretch>
        </p:blipFill>
        <p:spPr bwMode="auto">
          <a:xfrm>
            <a:off x="611188" y="-53975"/>
            <a:ext cx="1657350" cy="18002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TotalTime>
  <Words>1584</Words>
  <Application>Microsoft Office PowerPoint</Application>
  <PresentationFormat>Экран (4:3)</PresentationFormat>
  <Paragraphs>148</Paragraphs>
  <Slides>56</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56</vt:i4>
      </vt:variant>
    </vt:vector>
  </HeadingPairs>
  <TitlesOfParts>
    <vt:vector size="62" baseType="lpstr">
      <vt:lpstr>Arial</vt:lpstr>
      <vt:lpstr>Calibri</vt:lpstr>
      <vt:lpstr>Symbol</vt:lpstr>
      <vt:lpstr>Times New Roman</vt:lpstr>
      <vt:lpstr>Тема Office</vt:lpstr>
      <vt:lpstr>Equation</vt:lpstr>
      <vt:lpstr>               Чувашский государственный университет Раритетная лаборатория физики raritet.chuvsu.ru  Лекция 10 (РЭА)     Термодинамический метод исследования вещества      Лекцию подготовил            доцент кафедры общей физики       Сорокин Геннадий Михайлович      2025 год</vt:lpstr>
      <vt:lpstr>Презентация PowerPoint</vt:lpstr>
      <vt:lpstr>Лекционные экспонаты </vt:lpstr>
      <vt:lpstr>Презентация PowerPoint</vt:lpstr>
      <vt:lpstr>Презентация PowerPoint</vt:lpstr>
      <vt:lpstr>Презентация PowerPoint</vt:lpstr>
      <vt:lpstr>Презентация PowerPoint</vt:lpstr>
      <vt:lpstr>Презентация PowerPoint</vt:lpstr>
      <vt:lpstr>                  Газ, находящийся в сосуде под поршнем, действует на поршень с силой F = pS, где p — давление газа, S — площадь поршня. Если при этом поршень перемещается, то газ совершает работу. Предположим, что газ расширяется при постоянном давлении p. Тогда сила F, с которой газ действует на поршень, также постоянна. Пусть поршень переместился на расстояние ∆x. Работа газа равна: A= F∆x = pS∆x = p∆V. – работа  газа при изобарном расширении.  Если V1 и V2 — начальный и конечный объём газа, то для работы газа имеем: A= p(V2 − V1). При расширении работа газа положительна. При сжатии — отрицательна. Таким образом: A = pΔV     — работа газа.  A= — pΔV  — работа внешних сил.</vt:lpstr>
      <vt:lpstr>     1-е начало термодинамики  Допустим, что некоторая система (например, идеальный газ, заключенный в цилиндр под поршнем), обладая внутренней энергией      , получила некоторое количество теплоты Q</vt:lpstr>
      <vt:lpstr>и, совершив  работу над внешними телами  (поршнем цилиндра), перешла в новое состояние с внутренней энергией        </vt:lpstr>
      <vt:lpstr>Презентация PowerPoint</vt:lpstr>
      <vt:lpstr>Презентация PowerPoint</vt:lpstr>
      <vt:lpstr>Презентация PowerPoint</vt:lpstr>
      <vt:lpstr>Презентация PowerPoint</vt:lpstr>
      <vt:lpstr>Презентация PowerPoint</vt:lpstr>
      <vt:lpstr>Следствия из 1-го начала термодинамики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2.Второй закон термодинамики Аналитические формулировки 2-го закона термодинамики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3. Третье начало термодинамики    Теорема Нернста    Третье начало термодинамики (теорема Нернста, тепловая теорема Нернста) — физический принцип, определяющий поведение энтропии при приближении температуры к абсолютному нулю. </vt:lpstr>
      <vt:lpstr>Презентация PowerPoint</vt:lpstr>
      <vt:lpstr>Теорема сформулирована Вальтером Нернстом (1864–1941) в 1906 году. </vt:lpstr>
      <vt:lpstr>              Из третьего начала термодинамики следует, что абсолютного нуля температуры нельзя достичь ни в каком конечном процессе, связанном с изменением энтропии, к нему можно лишь асимптотически приближаться, поэтому третье начало термодинамики иногда формулируют как принцип недостижимости абсолютного нуля температуры.  Следствием третьего начала является то, что невозможно охладить тело до абсолютного нуля (принцип недостижимости абсолютного нуля температуры). Иначе был бы возможен вечный двигатель II рода. </vt:lpstr>
      <vt:lpstr>Теорема Планка Современная формулировка теоремы принадлежит Максу Планку.  Нернст сформулировал теорему для изолированных систем, а затем М. Планк распространил ее на случай любых систем, находящихся в термодинамическом равновесии.</vt:lpstr>
      <vt:lpstr> Планк предположил, что при абсолютном нуле температуры энергия системы минимальна. Тогда можно считать, что при абсолютном нуле система имеет одно квантовое состояние. </vt:lpstr>
      <vt:lpstr>Спасибо за внимание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operator</dc:creator>
  <cp:lastModifiedBy>Пользователь Windows</cp:lastModifiedBy>
  <cp:revision>188</cp:revision>
  <dcterms:created xsi:type="dcterms:W3CDTF">2014-04-20T09:05:48Z</dcterms:created>
  <dcterms:modified xsi:type="dcterms:W3CDTF">2025-04-14T15:08:01Z</dcterms:modified>
</cp:coreProperties>
</file>